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Lst>
  <p:notesMasterIdLst>
    <p:notesMasterId r:id="rId9"/>
  </p:notesMasterIdLst>
  <p:sldIdLst>
    <p:sldId id="256" r:id="rId8"/>
    <p:sldId id="257" r:id="rId10"/>
    <p:sldId id="258" r:id="rId11"/>
    <p:sldId id="259" r:id="rId12"/>
    <p:sldId id="405" r:id="rId13"/>
    <p:sldId id="268" r:id="rId14"/>
    <p:sldId id="439" r:id="rId15"/>
    <p:sldId id="440" r:id="rId16"/>
    <p:sldId id="441" r:id="rId17"/>
    <p:sldId id="442" r:id="rId18"/>
    <p:sldId id="443" r:id="rId19"/>
    <p:sldId id="444" r:id="rId20"/>
    <p:sldId id="479" r:id="rId21"/>
    <p:sldId id="480" r:id="rId22"/>
    <p:sldId id="481" r:id="rId23"/>
    <p:sldId id="491" r:id="rId24"/>
    <p:sldId id="474" r:id="rId25"/>
    <p:sldId id="475" r:id="rId26"/>
    <p:sldId id="476" r:id="rId27"/>
    <p:sldId id="461" r:id="rId28"/>
    <p:sldId id="462" r:id="rId29"/>
    <p:sldId id="463" r:id="rId30"/>
    <p:sldId id="482" r:id="rId31"/>
    <p:sldId id="483" r:id="rId32"/>
    <p:sldId id="484" r:id="rId33"/>
    <p:sldId id="485" r:id="rId34"/>
    <p:sldId id="486" r:id="rId35"/>
    <p:sldId id="487" r:id="rId36"/>
    <p:sldId id="465" r:id="rId37"/>
    <p:sldId id="488" r:id="rId38"/>
    <p:sldId id="489" r:id="rId39"/>
    <p:sldId id="527" r:id="rId40"/>
    <p:sldId id="490" r:id="rId41"/>
    <p:sldId id="468" r:id="rId42"/>
    <p:sldId id="477" r:id="rId43"/>
    <p:sldId id="478" r:id="rId44"/>
    <p:sldId id="469" r:id="rId45"/>
    <p:sldId id="470" r:id="rId46"/>
    <p:sldId id="471" r:id="rId47"/>
    <p:sldId id="472" r:id="rId48"/>
    <p:sldId id="473" r:id="rId49"/>
    <p:sldId id="454" r:id="rId50"/>
    <p:sldId id="455" r:id="rId51"/>
    <p:sldId id="456" r:id="rId52"/>
    <p:sldId id="529" r:id="rId53"/>
    <p:sldId id="457" r:id="rId54"/>
    <p:sldId id="458" r:id="rId55"/>
    <p:sldId id="459" r:id="rId56"/>
    <p:sldId id="460" r:id="rId57"/>
    <p:sldId id="414" r:id="rId58"/>
    <p:sldId id="415" r:id="rId59"/>
    <p:sldId id="417" r:id="rId60"/>
    <p:sldId id="438" r:id="rId6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5" autoAdjust="0"/>
    <p:restoredTop sz="94660"/>
  </p:normalViewPr>
  <p:slideViewPr>
    <p:cSldViewPr snapToGrid="0">
      <p:cViewPr varScale="1">
        <p:scale>
          <a:sx n="90" d="100"/>
          <a:sy n="90" d="100"/>
        </p:scale>
        <p:origin x="-65" y="-1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1.xml"/><Relationship Id="rId7" Type="http://schemas.openxmlformats.org/officeDocument/2006/relationships/slideMaster" Target="slideMasters/slideMaster6.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611DA1-5E4C-4157-8D98-35F52756B2F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3" Type="http://schemas.openxmlformats.org/officeDocument/2006/relationships/theme" Target="../theme/theme6.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9.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20.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4.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37.jpeg"/><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67.xml"/><Relationship Id="rId2" Type="http://schemas.openxmlformats.org/officeDocument/2006/relationships/image" Target="../media/image38.emf"/><Relationship Id="rId1"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1.xml"/><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68.png"/><Relationship Id="rId1"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70.png"/><Relationship Id="rId1"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75.png"/><Relationship Id="rId1" Type="http://schemas.openxmlformats.org/officeDocument/2006/relationships/image" Target="../media/image7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2081" y="740736"/>
            <a:ext cx="503829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943" y="740736"/>
            <a:ext cx="503829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082" y="6405628"/>
            <a:ext cx="3041210" cy="452690"/>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3" name="矩形 32"/>
          <p:cNvSpPr/>
          <p:nvPr/>
        </p:nvSpPr>
        <p:spPr>
          <a:xfrm>
            <a:off x="3043293" y="6405628"/>
            <a:ext cx="3063183" cy="45269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4" name="矩形 33"/>
          <p:cNvSpPr/>
          <p:nvPr/>
        </p:nvSpPr>
        <p:spPr>
          <a:xfrm>
            <a:off x="6096159" y="6405628"/>
            <a:ext cx="3047039" cy="452690"/>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5" name="矩形 34"/>
          <p:cNvSpPr/>
          <p:nvPr/>
        </p:nvSpPr>
        <p:spPr>
          <a:xfrm>
            <a:off x="9143198" y="6405628"/>
            <a:ext cx="3047039" cy="45269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6" name="矩形 35"/>
          <p:cNvSpPr/>
          <p:nvPr/>
        </p:nvSpPr>
        <p:spPr>
          <a:xfrm>
            <a:off x="2081" y="-27385"/>
            <a:ext cx="3047039" cy="123400"/>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7" name="矩形 36"/>
          <p:cNvSpPr/>
          <p:nvPr/>
        </p:nvSpPr>
        <p:spPr>
          <a:xfrm>
            <a:off x="3049120" y="-27385"/>
            <a:ext cx="3047039" cy="123400"/>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8" name="矩形 37"/>
          <p:cNvSpPr/>
          <p:nvPr/>
        </p:nvSpPr>
        <p:spPr>
          <a:xfrm>
            <a:off x="6096159" y="-27385"/>
            <a:ext cx="3047039" cy="123400"/>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39" name="矩形 38"/>
          <p:cNvSpPr/>
          <p:nvPr/>
        </p:nvSpPr>
        <p:spPr>
          <a:xfrm>
            <a:off x="9143198" y="-27385"/>
            <a:ext cx="3047039" cy="12340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4" tIns="60946" rIns="121894" bIns="60946" rtlCol="0" anchor="ctr"/>
          <a:lstStyle/>
          <a:p>
            <a:pPr algn="ctr"/>
            <a:endParaRPr lang="zh-CN" altLang="en-US"/>
          </a:p>
        </p:txBody>
      </p:sp>
      <p:sp>
        <p:nvSpPr>
          <p:cNvPr id="40" name="TextBox 39"/>
          <p:cNvSpPr txBox="1"/>
          <p:nvPr/>
        </p:nvSpPr>
        <p:spPr>
          <a:xfrm>
            <a:off x="4368512" y="1559005"/>
            <a:ext cx="3432810" cy="2059940"/>
          </a:xfrm>
          <a:prstGeom prst="rect">
            <a:avLst/>
          </a:prstGeom>
          <a:noFill/>
        </p:spPr>
        <p:txBody>
          <a:bodyPr wrap="none" lIns="91406" tIns="45703" rIns="91406" bIns="45703" rtlCol="0">
            <a:spAutoFit/>
          </a:bodyPr>
          <a:lstStyle/>
          <a:p>
            <a:r>
              <a:rPr lang="zh-CN" altLang="en-US" sz="12800" dirty="0">
                <a:solidFill>
                  <a:srgbClr val="38B1BF"/>
                </a:solidFill>
                <a:latin typeface="微软雅黑" panose="020B0503020204020204" pitchFamily="34" charset="-122"/>
                <a:ea typeface="微软雅黑" panose="020B0503020204020204" pitchFamily="34" charset="-122"/>
              </a:rPr>
              <a:t>问酒</a:t>
            </a:r>
            <a:endParaRPr lang="zh-CN" altLang="en-US" sz="128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85013" y="4777837"/>
            <a:ext cx="2310765" cy="382270"/>
          </a:xfrm>
          <a:prstGeom prst="rect">
            <a:avLst/>
          </a:prstGeom>
          <a:noFill/>
        </p:spPr>
        <p:txBody>
          <a:bodyPr wrap="none" lIns="91406" tIns="45703" rIns="91406" bIns="45703" rtlCol="0">
            <a:spAutoFit/>
          </a:bodyPr>
          <a:lstStyle/>
          <a:p>
            <a:pPr algn="ct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SE2018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春</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G17</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1650280" y="3691777"/>
            <a:ext cx="8898255" cy="643890"/>
          </a:xfrm>
          <a:prstGeom prst="rect">
            <a:avLst/>
          </a:prstGeom>
          <a:noFill/>
          <a:ln>
            <a:noFill/>
          </a:ln>
          <a:effectLst>
            <a:glow rad="1905000">
              <a:srgbClr val="F14124">
                <a:alpha val="40000"/>
              </a:srgbClr>
            </a:glow>
            <a:softEdge rad="1270000"/>
          </a:effectLst>
        </p:spPr>
        <p:txBody>
          <a:bodyPr wrap="none" lIns="91406" tIns="45703" rIns="91406" bIns="45703">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基于安卓端开发的一款关于酒类查询的</a:t>
            </a:r>
            <a:r>
              <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rPr>
              <a:t>APP</a:t>
            </a:r>
            <a:endParaRPr lang="en-US"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0115" y="4777837"/>
            <a:ext cx="1914238" cy="384686"/>
          </a:xfrm>
          <a:prstGeom prst="rect">
            <a:avLst/>
          </a:prstGeom>
          <a:noFill/>
        </p:spPr>
        <p:txBody>
          <a:bodyPr wrap="none" lIns="91406" tIns="45703" rIns="91406" bIns="45703"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6</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27</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40865" y="4528891"/>
            <a:ext cx="691058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417904" y="6196217"/>
            <a:ext cx="812544" cy="812837"/>
          </a:xfrm>
          <a:prstGeom prst="rect">
            <a:avLst/>
          </a:prstGeom>
        </p:spPr>
      </p:pic>
      <p:sp>
        <p:nvSpPr>
          <p:cNvPr id="2" name="文本框 1"/>
          <p:cNvSpPr txBox="1"/>
          <p:nvPr/>
        </p:nvSpPr>
        <p:spPr>
          <a:xfrm>
            <a:off x="4052631" y="5526017"/>
            <a:ext cx="4747016" cy="36830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endParaRPr lang="zh-CN" altLang="en-US" kern="300" spc="2000">
              <a:solidFill>
                <a:schemeClr val="tx1"/>
              </a:solidFill>
              <a:uFillTx/>
              <a:latin typeface="+中文标题" charset="0"/>
              <a:ea typeface="+mj-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37"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700"/>
                                        <p:tgtEl>
                                          <p:spTgt spid="40"/>
                                        </p:tgtEl>
                                      </p:cBhvr>
                                    </p:animEffect>
                                    <p:anim calcmode="lin" valueType="num">
                                      <p:cBhvr>
                                        <p:cTn id="44" dur="700" fill="hold"/>
                                        <p:tgtEl>
                                          <p:spTgt spid="40"/>
                                        </p:tgtEl>
                                        <p:attrNameLst>
                                          <p:attrName>ppt_x</p:attrName>
                                        </p:attrNameLst>
                                      </p:cBhvr>
                                      <p:tavLst>
                                        <p:tav tm="0">
                                          <p:val>
                                            <p:strVal val="#ppt_x"/>
                                          </p:val>
                                        </p:tav>
                                        <p:tav tm="100000">
                                          <p:val>
                                            <p:strVal val="#ppt_x"/>
                                          </p:val>
                                        </p:tav>
                                      </p:tavLst>
                                    </p:anim>
                                    <p:anim calcmode="lin" valueType="num">
                                      <p:cBhvr>
                                        <p:cTn id="45" dur="630" decel="100000" fill="hold"/>
                                        <p:tgtEl>
                                          <p:spTgt spid="40"/>
                                        </p:tgtEl>
                                        <p:attrNameLst>
                                          <p:attrName>ppt_y</p:attrName>
                                        </p:attrNameLst>
                                      </p:cBhvr>
                                      <p:tavLst>
                                        <p:tav tm="0">
                                          <p:val>
                                            <p:strVal val="#ppt_y+1"/>
                                          </p:val>
                                        </p:tav>
                                        <p:tav tm="100000">
                                          <p:val>
                                            <p:strVal val="#ppt_y-.03"/>
                                          </p:val>
                                        </p:tav>
                                      </p:tavLst>
                                    </p:anim>
                                    <p:anim calcmode="lin" valueType="num">
                                      <p:cBhvr>
                                        <p:cTn id="46"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7" fill="hold">
                            <p:stCondLst>
                              <p:cond delay="1500"/>
                            </p:stCondLst>
                            <p:childTnLst>
                              <p:par>
                                <p:cTn id="48" presetID="16" presetClass="entr" presetSubtype="37"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barn(outVertical)">
                                      <p:cBhvr>
                                        <p:cTn id="50" dur="1000"/>
                                        <p:tgtEl>
                                          <p:spTgt spid="42"/>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500"/>
                                        <p:tgtEl>
                                          <p:spTgt spid="44"/>
                                        </p:tgtEl>
                                      </p:cBhvr>
                                    </p:animEffect>
                                  </p:childTnLst>
                                </p:cTn>
                              </p:par>
                            </p:childTnLst>
                          </p:cTn>
                        </p:par>
                        <p:par>
                          <p:cTn id="55" fill="hold">
                            <p:stCondLst>
                              <p:cond delay="3000"/>
                            </p:stCondLst>
                            <p:childTnLst>
                              <p:par>
                                <p:cTn id="56" presetID="12" presetClass="entr" presetSubtype="4"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p:tgtEl>
                                          <p:spTgt spid="41"/>
                                        </p:tgtEl>
                                        <p:attrNameLst>
                                          <p:attrName>ppt_y</p:attrName>
                                        </p:attrNameLst>
                                      </p:cBhvr>
                                      <p:tavLst>
                                        <p:tav tm="0">
                                          <p:val>
                                            <p:strVal val="#ppt_y+#ppt_h*1.125000"/>
                                          </p:val>
                                        </p:tav>
                                        <p:tav tm="100000">
                                          <p:val>
                                            <p:strVal val="#ppt_y"/>
                                          </p:val>
                                        </p:tav>
                                      </p:tavLst>
                                    </p:anim>
                                    <p:animEffect transition="in" filter="wipe(up)">
                                      <p:cBhvr>
                                        <p:cTn id="59" dur="500"/>
                                        <p:tgtEl>
                                          <p:spTgt spid="41"/>
                                        </p:tgtEl>
                                      </p:cBhvr>
                                    </p:animEffect>
                                  </p:childTnLst>
                                </p:cTn>
                              </p:par>
                            </p:childTnLst>
                          </p:cTn>
                        </p:par>
                        <p:par>
                          <p:cTn id="60" fill="hold">
                            <p:stCondLst>
                              <p:cond delay="3500"/>
                            </p:stCondLst>
                            <p:childTnLst>
                              <p:par>
                                <p:cTn id="61" presetID="12" presetClass="entr" presetSubtype="4"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p:tgtEl>
                                          <p:spTgt spid="43"/>
                                        </p:tgtEl>
                                        <p:attrNameLst>
                                          <p:attrName>ppt_y</p:attrName>
                                        </p:attrNameLst>
                                      </p:cBhvr>
                                      <p:tavLst>
                                        <p:tav tm="0">
                                          <p:val>
                                            <p:strVal val="#ppt_y+#ppt_h*1.125000"/>
                                          </p:val>
                                        </p:tav>
                                        <p:tav tm="100000">
                                          <p:val>
                                            <p:strVal val="#ppt_y"/>
                                          </p:val>
                                        </p:tav>
                                      </p:tavLst>
                                    </p:anim>
                                    <p:animEffect transition="in" filter="wipe(up)">
                                      <p:cBhvr>
                                        <p:cTn id="6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5"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p:bldP spid="41" grpId="0"/>
      <p:bldP spid="42" grpId="0" bldLvl="0" animBg="1"/>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相关文档</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界面原型</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1090" y="661345"/>
            <a:ext cx="2990850"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431" y="661471"/>
            <a:ext cx="3190875"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2708" y="661471"/>
            <a:ext cx="3124200"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需求规格说明书</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sz="2000" dirty="0">
              <a:solidFill>
                <a:srgbClr val="183A5D"/>
              </a:solidFill>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80862" y="1671636"/>
            <a:ext cx="659130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3" y="1037002"/>
            <a:ext cx="4134950" cy="5469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p:cNvSpPr txBox="1"/>
          <p:nvPr/>
        </p:nvSpPr>
        <p:spPr>
          <a:xfrm>
            <a:off x="5341620" y="3719195"/>
            <a:ext cx="5020310" cy="368300"/>
          </a:xfrm>
          <a:prstGeom prst="rect">
            <a:avLst/>
          </a:prstGeom>
          <a:solidFill>
            <a:schemeClr val="bg1"/>
          </a:solidFill>
        </p:spPr>
        <p:txBody>
          <a:bodyPr wrap="square" rtlCol="0">
            <a:spAutoFit/>
          </a:bodyPr>
          <a:p>
            <a:r>
              <a:rPr lang="zh-CN" altLang="en-US"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3-4</a:t>
            </a:r>
            <a:r>
              <a:rPr lang="zh-CN" altLang="en-US"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人同时检索，返回时间不超过</a:t>
            </a:r>
            <a:r>
              <a:rPr lang="en-US" altLang="zh-CN"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5-6</a:t>
            </a:r>
            <a:r>
              <a:rPr lang="zh-CN" altLang="en-US"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rPr>
              <a:t>秒</a:t>
            </a:r>
            <a:endParaRPr lang="zh-CN" altLang="en-US" b="1">
              <a:ln/>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需求规格说明书</a:t>
            </a:r>
            <a:r>
              <a:rPr lang="en-US" altLang="zh-CN" sz="2000" dirty="0">
                <a:solidFill>
                  <a:srgbClr val="183A5D"/>
                </a:solidFill>
                <a:latin typeface="微软雅黑" panose="020B0503020204020204" pitchFamily="34" charset="-122"/>
                <a:ea typeface="微软雅黑" panose="020B0503020204020204" pitchFamily="34" charset="-122"/>
              </a:rPr>
              <a:t>》</a:t>
            </a:r>
            <a:endParaRPr lang="zh-CN" altLang="zh-CN" sz="2000" dirty="0">
              <a:solidFill>
                <a:srgbClr val="183A5D"/>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126" y="661471"/>
            <a:ext cx="5397500" cy="59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388" y="661345"/>
            <a:ext cx="5397500" cy="5802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zh-CN" sz="2000" dirty="0" smtClean="0">
                <a:solidFill>
                  <a:srgbClr val="183A5D"/>
                </a:solidFill>
                <a:latin typeface="微软雅黑" panose="020B0503020204020204" pitchFamily="34" charset="-122"/>
                <a:ea typeface="微软雅黑" panose="020B0503020204020204" pitchFamily="34" charset="-122"/>
              </a:rPr>
              <a:t>G17-</a:t>
            </a:r>
            <a:r>
              <a:rPr lang="zh-CN" altLang="en-US" sz="2000" dirty="0" smtClean="0">
                <a:solidFill>
                  <a:srgbClr val="183A5D"/>
                </a:solidFill>
                <a:latin typeface="微软雅黑" panose="020B0503020204020204" pitchFamily="34" charset="-122"/>
                <a:ea typeface="微软雅黑" panose="020B0503020204020204" pitchFamily="34" charset="-122"/>
              </a:rPr>
              <a:t>总体设计</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altLang="zh-CN"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nvGraphicFramePr>
        <p:xfrm>
          <a:off x="2207741" y="1380392"/>
          <a:ext cx="7492756" cy="3684283"/>
        </p:xfrm>
        <a:graphic>
          <a:graphicData uri="http://schemas.openxmlformats.org/presentationml/2006/ole">
            <mc:AlternateContent xmlns:mc="http://schemas.openxmlformats.org/markup-compatibility/2006">
              <mc:Choice xmlns:v="urn:schemas-microsoft-com:vml" Requires="v">
                <p:oleObj spid="_x0000_s17418" name="" r:id="rId1" imgW="4591050" imgH="2321560" progId="Visio.Drawing.15">
                  <p:embed/>
                </p:oleObj>
              </mc:Choice>
              <mc:Fallback>
                <p:oleObj name="" r:id="rId1" imgW="4591050" imgH="2321560" progId="Visio.Drawing.15">
                  <p:embed/>
                  <p:pic>
                    <p:nvPicPr>
                      <p:cNvPr id="0" name="对象 -2147482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741" y="1380392"/>
                        <a:ext cx="7492756" cy="3684283"/>
                      </a:xfrm>
                      <a:prstGeom prst="rect">
                        <a:avLst/>
                      </a:prstGeom>
                      <a:noFill/>
                      <a:ln>
                        <a:noFill/>
                      </a:ln>
                    </p:spPr>
                  </p:pic>
                </p:oleObj>
              </mc:Fallback>
            </mc:AlternateContent>
          </a:graphicData>
        </a:graphic>
      </p:graphicFrame>
      <p:sp>
        <p:nvSpPr>
          <p:cNvPr id="7" name="TextBox 6"/>
          <p:cNvSpPr txBox="1"/>
          <p:nvPr/>
        </p:nvSpPr>
        <p:spPr>
          <a:xfrm>
            <a:off x="3147646" y="5688623"/>
            <a:ext cx="5820508" cy="400110"/>
          </a:xfrm>
          <a:prstGeom prst="rect">
            <a:avLst/>
          </a:prstGeom>
          <a:noFill/>
        </p:spPr>
        <p:txBody>
          <a:bodyPr wrap="square" rtlCol="0">
            <a:spAutoFit/>
          </a:bodyPr>
          <a:lstStyle/>
          <a:p>
            <a:pPr algn="ctr"/>
            <a:r>
              <a:rPr lang="en-US" altLang="zh-CN" sz="2000" dirty="0" smtClean="0">
                <a:latin typeface="微软雅黑" panose="020B0503020204020204" pitchFamily="34" charset="-122"/>
                <a:ea typeface="微软雅黑" panose="020B0503020204020204" pitchFamily="34" charset="-122"/>
              </a:rPr>
              <a:t>HIPO</a:t>
            </a:r>
            <a:r>
              <a:rPr lang="zh-CN" altLang="en-US" sz="2000" dirty="0" smtClean="0">
                <a:latin typeface="微软雅黑" panose="020B0503020204020204" pitchFamily="34" charset="-122"/>
                <a:ea typeface="微软雅黑" panose="020B0503020204020204" pitchFamily="34" charset="-122"/>
              </a:rPr>
              <a:t>图</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zh-CN" sz="2000" dirty="0" smtClean="0">
                <a:solidFill>
                  <a:srgbClr val="183A5D"/>
                </a:solidFill>
                <a:latin typeface="微软雅黑" panose="020B0503020204020204" pitchFamily="34" charset="-122"/>
                <a:ea typeface="微软雅黑" panose="020B0503020204020204" pitchFamily="34" charset="-122"/>
              </a:rPr>
              <a:t>G17-</a:t>
            </a:r>
            <a:r>
              <a:rPr lang="zh-CN" altLang="en-US" sz="2000" dirty="0" smtClean="0">
                <a:solidFill>
                  <a:srgbClr val="183A5D"/>
                </a:solidFill>
                <a:latin typeface="微软雅黑" panose="020B0503020204020204" pitchFamily="34" charset="-122"/>
                <a:ea typeface="微软雅黑" panose="020B0503020204020204" pitchFamily="34" charset="-122"/>
              </a:rPr>
              <a:t>总体设计</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altLang="zh-CN" sz="2000" dirty="0">
              <a:solidFill>
                <a:srgbClr val="183A5D"/>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3147646" y="5688623"/>
            <a:ext cx="582050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业务流图</a:t>
            </a:r>
            <a:endParaRPr lang="zh-CN" altLang="en-US" sz="2000"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3306763" y="766853"/>
          <a:ext cx="5502274" cy="4706642"/>
        </p:xfrm>
        <a:graphic>
          <a:graphicData uri="http://schemas.openxmlformats.org/presentationml/2006/ole">
            <mc:AlternateContent xmlns:mc="http://schemas.openxmlformats.org/markup-compatibility/2006">
              <mc:Choice xmlns:v="urn:schemas-microsoft-com:vml" Requires="v">
                <p:oleObj spid="_x0000_s18439" name="" r:id="rId1" imgW="4958080" imgH="4384040" progId="Visio.Drawing.15">
                  <p:embed/>
                </p:oleObj>
              </mc:Choice>
              <mc:Fallback>
                <p:oleObj name="" r:id="rId1" imgW="4958080" imgH="4384040" progId="Visio.Drawing.15">
                  <p:embed/>
                  <p:pic>
                    <p:nvPicPr>
                      <p:cNvPr id="0" name="对象 -21474826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763" y="766853"/>
                        <a:ext cx="5502274" cy="4706642"/>
                      </a:xfrm>
                      <a:prstGeom prst="rect">
                        <a:avLst/>
                      </a:prstGeom>
                      <a:noFill/>
                      <a:ln>
                        <a:noFill/>
                      </a:ln>
                    </p:spPr>
                  </p:pic>
                </p:oleObj>
              </mc:Fallback>
            </mc:AlternateContent>
          </a:graphicData>
        </a:graphic>
      </p:graphicFrame>
    </p:spTree>
  </p:cSld>
  <p:clrMapOvr>
    <a:masterClrMapping/>
  </p:clrMapOvr>
  <p:transition spd="slow" advClick="0" advTm="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zh-CN" sz="2000" dirty="0" smtClean="0">
                <a:solidFill>
                  <a:srgbClr val="183A5D"/>
                </a:solidFill>
                <a:latin typeface="微软雅黑" panose="020B0503020204020204" pitchFamily="34" charset="-122"/>
                <a:ea typeface="微软雅黑" panose="020B0503020204020204" pitchFamily="34" charset="-122"/>
              </a:rPr>
              <a:t>G17-</a:t>
            </a:r>
            <a:r>
              <a:rPr lang="zh-CN" altLang="en-US" sz="2000" dirty="0" smtClean="0">
                <a:solidFill>
                  <a:srgbClr val="183A5D"/>
                </a:solidFill>
                <a:latin typeface="微软雅黑" panose="020B0503020204020204" pitchFamily="34" charset="-122"/>
                <a:ea typeface="微软雅黑" panose="020B0503020204020204" pitchFamily="34" charset="-122"/>
              </a:rPr>
              <a:t>详细设计</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altLang="zh-CN" sz="2000" dirty="0">
              <a:solidFill>
                <a:srgbClr val="183A5D"/>
              </a:solidFill>
              <a:latin typeface="微软雅黑" panose="020B0503020204020204" pitchFamily="34" charset="-122"/>
              <a:ea typeface="微软雅黑" panose="020B0503020204020204" pitchFamily="34" charset="-122"/>
            </a:endParaRPr>
          </a:p>
        </p:txBody>
      </p:sp>
      <p:pic>
        <p:nvPicPr>
          <p:cNvPr id="1945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728" y="1918555"/>
            <a:ext cx="32480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8188" y="2018567"/>
            <a:ext cx="309562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338" y="1936140"/>
            <a:ext cx="33242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908673" y="5372100"/>
            <a:ext cx="3549527"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关键算法设计</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zh-CN" sz="2000" dirty="0" smtClean="0">
                <a:solidFill>
                  <a:srgbClr val="183A5D"/>
                </a:solidFill>
                <a:latin typeface="微软雅黑" panose="020B0503020204020204" pitchFamily="34" charset="-122"/>
                <a:ea typeface="微软雅黑" panose="020B0503020204020204" pitchFamily="34" charset="-122"/>
              </a:rPr>
              <a:t>G17-</a:t>
            </a:r>
            <a:r>
              <a:rPr lang="zh-CN" altLang="en-US" sz="2000" dirty="0" smtClean="0">
                <a:solidFill>
                  <a:srgbClr val="183A5D"/>
                </a:solidFill>
                <a:latin typeface="微软雅黑" panose="020B0503020204020204" pitchFamily="34" charset="-122"/>
                <a:ea typeface="微软雅黑" panose="020B0503020204020204" pitchFamily="34" charset="-122"/>
              </a:rPr>
              <a:t>详细设计</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altLang="zh-CN" sz="2000" dirty="0">
              <a:solidFill>
                <a:srgbClr val="183A5D"/>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970220" y="6321669"/>
            <a:ext cx="3549527"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伪代码</a:t>
            </a:r>
            <a:endParaRPr lang="zh-CN" altLang="en-US" sz="2000" dirty="0">
              <a:latin typeface="微软雅黑" panose="020B0503020204020204" pitchFamily="34" charset="-122"/>
              <a:ea typeface="微软雅黑" panose="020B0503020204020204" pitchFamily="34" charset="-122"/>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7184" y="661345"/>
            <a:ext cx="2019293" cy="5556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9192" y="559931"/>
            <a:ext cx="2213287" cy="3358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230" y="661345"/>
            <a:ext cx="3130918" cy="2486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192" y="4504883"/>
            <a:ext cx="1512101" cy="1465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895" y="160020"/>
            <a:ext cx="7218045" cy="39878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smtClean="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编码规范</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（驼峰式命名法）</a:t>
            </a:r>
            <a:endParaRPr lang="zh-CN" altLang="en-US" sz="2000" dirty="0" smtClean="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750423" y="661345"/>
            <a:ext cx="8438606" cy="6156690"/>
          </a:xfrm>
          <a:prstGeom prst="rect">
            <a:avLst/>
          </a:prstGeom>
        </p:spPr>
      </p:pic>
    </p:spTree>
  </p:cSld>
  <p:clrMapOvr>
    <a:masterClrMapping/>
  </p:clrMapOvr>
  <p:transition spd="slow" advClick="0" advTm="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编码规范</a:t>
            </a:r>
            <a:r>
              <a:rPr lang="en-US" altLang="zh-CN" sz="2000" dirty="0">
                <a:solidFill>
                  <a:srgbClr val="183A5D"/>
                </a:solidFill>
                <a:latin typeface="微软雅黑" panose="020B0503020204020204" pitchFamily="34" charset="-122"/>
                <a:ea typeface="微软雅黑" panose="020B0503020204020204" pitchFamily="34" charset="-122"/>
              </a:rPr>
              <a: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299063" y="977489"/>
            <a:ext cx="8190411" cy="5880511"/>
          </a:xfrm>
          <a:prstGeom prst="rect">
            <a:avLst/>
          </a:prstGeom>
        </p:spPr>
      </p:pic>
    </p:spTree>
  </p:cSld>
  <p:clrMapOvr>
    <a:masterClrMapping/>
  </p:clrMapOvr>
  <p:transition spd="slow" advClick="0" advTm="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测试计划</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6849" y="1277937"/>
            <a:ext cx="8096616" cy="4773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11" y="-59044"/>
            <a:ext cx="12189743" cy="1125330"/>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2542" y="2061260"/>
            <a:ext cx="10420330" cy="4175691"/>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7948" y="1916182"/>
            <a:ext cx="10130142" cy="4247684"/>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tx2"/>
              </a:solidFill>
              <a:ea typeface="微软雅黑" panose="020B0503020204020204" pitchFamily="34" charset="-122"/>
            </a:endParaRPr>
          </a:p>
        </p:txBody>
      </p:sp>
      <p:sp>
        <p:nvSpPr>
          <p:cNvPr id="18" name="TextBox 17"/>
          <p:cNvSpPr txBox="1"/>
          <p:nvPr/>
        </p:nvSpPr>
        <p:spPr>
          <a:xfrm>
            <a:off x="2293372" y="2227802"/>
            <a:ext cx="6051064" cy="581071"/>
          </a:xfrm>
          <a:prstGeom prst="rect">
            <a:avLst/>
          </a:prstGeom>
          <a:noFill/>
        </p:spPr>
        <p:txBody>
          <a:bodyPr wrap="square" lIns="91455" tIns="45727" rIns="91455" bIns="45727" rtlCol="0">
            <a:spAutoFit/>
          </a:bodyPr>
          <a:lstStyle/>
          <a:p>
            <a:pPr algn="just">
              <a:lnSpc>
                <a:spcPct val="150000"/>
              </a:lnSpc>
            </a:pPr>
            <a:r>
              <a:rPr lang="zh-CN" altLang="en-US" sz="2400" dirty="0">
                <a:solidFill>
                  <a:sysClr val="windowText" lastClr="000000"/>
                </a:solidFill>
                <a:latin typeface="微软雅黑" panose="020B0503020204020204" pitchFamily="34" charset="-122"/>
                <a:ea typeface="微软雅黑" panose="020B0503020204020204" pitchFamily="34" charset="-122"/>
              </a:rPr>
              <a:t>项目名称：问酒</a:t>
            </a:r>
            <a:endParaRPr lang="zh-CN" altLang="en-US" sz="2400" dirty="0">
              <a:solidFill>
                <a:sysClr val="windowText" lastClr="000000"/>
              </a:solidFill>
              <a:latin typeface="微软雅黑" panose="020B0503020204020204" pitchFamily="34" charset="-122"/>
              <a:ea typeface="微软雅黑" panose="020B0503020204020204" pitchFamily="34" charset="-122"/>
            </a:endParaRPr>
          </a:p>
        </p:txBody>
      </p:sp>
      <p:sp>
        <p:nvSpPr>
          <p:cNvPr id="19" name="矩形 18"/>
          <p:cNvSpPr/>
          <p:nvPr/>
        </p:nvSpPr>
        <p:spPr>
          <a:xfrm>
            <a:off x="5191139" y="212042"/>
            <a:ext cx="1808480" cy="583565"/>
          </a:xfrm>
          <a:prstGeom prst="rect">
            <a:avLst/>
          </a:prstGeom>
        </p:spPr>
        <p:txBody>
          <a:bodyPr wrap="non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项目简介</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293372" y="3512366"/>
            <a:ext cx="7797626" cy="160043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软件用途：</a:t>
            </a:r>
            <a:r>
              <a:rPr lang="zh-CN" altLang="en-US" sz="2000" dirty="0">
                <a:solidFill>
                  <a:sysClr val="windowText" lastClr="000000"/>
                </a:solidFill>
                <a:latin typeface="微软雅黑" panose="020B0503020204020204" pitchFamily="34" charset="-122"/>
                <a:ea typeface="微软雅黑" panose="020B0503020204020204" pitchFamily="34" charset="-122"/>
                <a:sym typeface="+mn-ea"/>
              </a:rPr>
              <a:t>供广大群众通过图像识别查询酒的基本信息。</a:t>
            </a:r>
            <a:endParaRPr lang="zh-CN" altLang="en-US" sz="2000" dirty="0">
              <a:solidFill>
                <a:sysClr val="windowText" lastClr="000000"/>
              </a:solidFill>
              <a:latin typeface="微软雅黑" panose="020B0503020204020204" pitchFamily="34" charset="-122"/>
              <a:ea typeface="微软雅黑" panose="020B0503020204020204" pitchFamily="34" charset="-122"/>
              <a:sym typeface="+mn-ea"/>
            </a:endParaRPr>
          </a:p>
          <a:p>
            <a:r>
              <a:rPr lang="zh-CN" altLang="en-US" sz="2000" dirty="0">
                <a:solidFill>
                  <a:sysClr val="windowText" lastClr="000000"/>
                </a:solidFill>
                <a:latin typeface="微软雅黑" panose="020B0503020204020204" pitchFamily="34" charset="-122"/>
                <a:ea typeface="微软雅黑" panose="020B0503020204020204" pitchFamily="34" charset="-122"/>
                <a:sym typeface="+mn-ea"/>
              </a:rPr>
              <a:t>项目目标：为喜欢喝酒以及对酒文化感兴趣的群体通过Android Studio和图像识别</a:t>
            </a:r>
            <a:r>
              <a:rPr lang="en-US" altLang="zh-CN" sz="2000" dirty="0">
                <a:solidFill>
                  <a:sysClr val="windowText" lastClr="000000"/>
                </a:solidFill>
                <a:latin typeface="微软雅黑" panose="020B0503020204020204" pitchFamily="34" charset="-122"/>
                <a:ea typeface="微软雅黑" panose="020B0503020204020204" pitchFamily="34" charset="-122"/>
                <a:sym typeface="+mn-ea"/>
              </a:rPr>
              <a:t>API</a:t>
            </a:r>
            <a:r>
              <a:rPr lang="zh-CN" altLang="en-US" sz="2000" dirty="0">
                <a:solidFill>
                  <a:sysClr val="windowText" lastClr="000000"/>
                </a:solidFill>
                <a:latin typeface="微软雅黑" panose="020B0503020204020204" pitchFamily="34" charset="-122"/>
                <a:ea typeface="微软雅黑" panose="020B0503020204020204" pitchFamily="34" charset="-122"/>
                <a:sym typeface="+mn-ea"/>
              </a:rPr>
              <a:t>等工具开发出一个可以通过图像识别来检索酒的信息的APP。</a:t>
            </a:r>
            <a:endParaRPr lang="zh-CN" altLang="en-US" sz="2000" i="1" dirty="0">
              <a:solidFill>
                <a:sysClr val="windowText" lastClr="000000"/>
              </a:solidFill>
              <a:latin typeface="微软雅黑" panose="020B0503020204020204" pitchFamily="34" charset="-122"/>
              <a:ea typeface="微软雅黑" panose="020B0503020204020204" pitchFamily="34" charset="-122"/>
              <a:sym typeface="+mn-ea"/>
            </a:endParaRPr>
          </a:p>
          <a:p>
            <a:endParaRPr lang="zh-CN" altLang="en-US" dirty="0"/>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childTnLst>
                          </p:cTn>
                        </p:par>
                        <p:par>
                          <p:cTn id="17" fill="hold">
                            <p:stCondLst>
                              <p:cond delay="1149"/>
                            </p:stCondLst>
                            <p:childTnLst>
                              <p:par>
                                <p:cTn id="18" presetID="12" presetClass="entr" presetSubtype="1"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slide(fromTop)">
                                      <p:cBhvr>
                                        <p:cTn id="20" dur="500"/>
                                        <p:tgtEl>
                                          <p:spTgt spid="1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slide(fromBottom)">
                                      <p:cBhvr>
                                        <p:cTn id="23" dur="500"/>
                                        <p:tgtEl>
                                          <p:spTgt spid="16"/>
                                        </p:tgtEl>
                                      </p:cBhvr>
                                    </p:animEffect>
                                  </p:childTnLst>
                                </p:cTn>
                              </p:par>
                            </p:childTnLst>
                          </p:cTn>
                        </p:par>
                        <p:par>
                          <p:cTn id="24" fill="hold">
                            <p:stCondLst>
                              <p:cond delay="1649"/>
                            </p:stCondLst>
                            <p:childTnLst>
                              <p:par>
                                <p:cTn id="25" presetID="22" presetClass="entr" presetSubtype="8" fill="hold" grpId="0" nodeType="afterEffect">
                                  <p:stCondLst>
                                    <p:cond delay="0"/>
                                  </p:stCondLst>
                                  <p:iterate type="lt">
                                    <p:tmPct val="30000"/>
                                  </p:iterate>
                                  <p:childTnLst>
                                    <p:set>
                                      <p:cBhvr>
                                        <p:cTn id="26" dur="1" fill="hold">
                                          <p:stCondLst>
                                            <p:cond delay="0"/>
                                          </p:stCondLst>
                                        </p:cTn>
                                        <p:tgtEl>
                                          <p:spTgt spid="18"/>
                                        </p:tgtEl>
                                        <p:attrNameLst>
                                          <p:attrName>style.visibility</p:attrName>
                                        </p:attrNameLst>
                                      </p:cBhvr>
                                      <p:to>
                                        <p:strVal val="visible"/>
                                      </p:to>
                                    </p:set>
                                    <p:animEffect transition="in" filter="wipe(left)">
                                      <p:cBhvr>
                                        <p:cTn id="27" dur="100"/>
                                        <p:tgtEl>
                                          <p:spTgt spid="18"/>
                                        </p:tgtEl>
                                      </p:cBhvr>
                                    </p:animEffect>
                                  </p:childTnLst>
                                </p:cTn>
                              </p:par>
                              <p:par>
                                <p:cTn id="28" presetID="36" presetClass="emph" presetSubtype="0" fill="hold" grpId="1" nodeType="withEffect">
                                  <p:stCondLst>
                                    <p:cond delay="0"/>
                                  </p:stCondLst>
                                  <p:iterate type="lt">
                                    <p:tmPct val="30000"/>
                                  </p:iterate>
                                  <p:childTnLst>
                                    <p:animScale>
                                      <p:cBhvr>
                                        <p:cTn id="29" dur="50" autoRev="1" fill="hold">
                                          <p:stCondLst>
                                            <p:cond delay="0"/>
                                          </p:stCondLst>
                                        </p:cTn>
                                        <p:tgtEl>
                                          <p:spTgt spid="18"/>
                                        </p:tgtEl>
                                      </p:cBhvr>
                                      <p:to x="80000" y="100000"/>
                                    </p:animScale>
                                    <p:anim by="(#ppt_w*0.10)" calcmode="lin" valueType="num">
                                      <p:cBhvr>
                                        <p:cTn id="30" dur="50" autoRev="1" fill="hold">
                                          <p:stCondLst>
                                            <p:cond delay="0"/>
                                          </p:stCondLst>
                                        </p:cTn>
                                        <p:tgtEl>
                                          <p:spTgt spid="18"/>
                                        </p:tgtEl>
                                        <p:attrNameLst>
                                          <p:attrName>ppt_x</p:attrName>
                                        </p:attrNameLst>
                                      </p:cBhvr>
                                    </p:anim>
                                    <p:anim by="(-#ppt_w*0.10)" calcmode="lin" valueType="num">
                                      <p:cBhvr>
                                        <p:cTn id="31" dur="50" autoRev="1" fill="hold">
                                          <p:stCondLst>
                                            <p:cond delay="0"/>
                                          </p:stCondLst>
                                        </p:cTn>
                                        <p:tgtEl>
                                          <p:spTgt spid="18"/>
                                        </p:tgtEl>
                                        <p:attrNameLst>
                                          <p:attrName>ppt_y</p:attrName>
                                        </p:attrNameLst>
                                      </p:cBhvr>
                                    </p:anim>
                                    <p:animRot by="-480000">
                                      <p:cBhvr>
                                        <p:cTn id="32" dur="50" autoRev="1"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P spid="18" grpId="0"/>
      <p:bldP spid="18" grpId="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a:t>
            </a:r>
            <a:r>
              <a:rPr lang="zh-CN" altLang="en-US" sz="2000" dirty="0" smtClean="0">
                <a:solidFill>
                  <a:srgbClr val="183A5D"/>
                </a:solidFill>
                <a:latin typeface="微软雅黑" panose="020B0503020204020204" pitchFamily="34" charset="-122"/>
                <a:ea typeface="微软雅黑" panose="020B0503020204020204" pitchFamily="34" charset="-122"/>
              </a:rPr>
              <a:t>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测试计划</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单元测试</a:t>
            </a:r>
            <a:r>
              <a:rPr lang="en-US" altLang="en-US" sz="2000" dirty="0">
                <a:solidFill>
                  <a:srgbClr val="183A5D"/>
                </a:solidFill>
                <a:latin typeface="微软雅黑" panose="020B0503020204020204" pitchFamily="34" charset="-122"/>
                <a:ea typeface="微软雅黑" panose="020B0503020204020204" pitchFamily="34" charset="-122"/>
              </a:rPr>
              <a:t>(junit4.12)</a:t>
            </a:r>
            <a:endParaRPr lang="en-US" altLang="en-US" sz="2000" dirty="0">
              <a:solidFill>
                <a:srgbClr val="183A5D"/>
              </a:solidFill>
              <a:latin typeface="微软雅黑" panose="020B0503020204020204" pitchFamily="34" charset="-122"/>
              <a:ea typeface="微软雅黑" panose="020B0503020204020204" pitchFamily="34" charset="-122"/>
            </a:endParaRPr>
          </a:p>
        </p:txBody>
      </p:sp>
      <p:pic>
        <p:nvPicPr>
          <p:cNvPr id="5" name="图片 8"/>
          <p:cNvPicPr>
            <a:picLocks noChangeAspect="1"/>
          </p:cNvPicPr>
          <p:nvPr/>
        </p:nvPicPr>
        <p:blipFill>
          <a:blip r:embed="rId1"/>
          <a:stretch>
            <a:fillRect/>
          </a:stretch>
        </p:blipFill>
        <p:spPr>
          <a:xfrm>
            <a:off x="112395" y="1044575"/>
            <a:ext cx="5582920" cy="4000500"/>
          </a:xfrm>
          <a:prstGeom prst="rect">
            <a:avLst/>
          </a:prstGeom>
          <a:noFill/>
          <a:ln w="9525">
            <a:noFill/>
          </a:ln>
        </p:spPr>
      </p:pic>
      <p:sp>
        <p:nvSpPr>
          <p:cNvPr id="6" name="文本框 5"/>
          <p:cNvSpPr txBox="1"/>
          <p:nvPr/>
        </p:nvSpPr>
        <p:spPr>
          <a:xfrm>
            <a:off x="1397635" y="5225415"/>
            <a:ext cx="868680" cy="368300"/>
          </a:xfrm>
          <a:prstGeom prst="rect">
            <a:avLst/>
          </a:prstGeom>
          <a:noFill/>
        </p:spPr>
        <p:txBody>
          <a:bodyPr wrap="none" rtlCol="0">
            <a:spAutoFit/>
          </a:bodyPr>
          <a:lstStyle/>
          <a:p>
            <a:r>
              <a:rPr lang="zh-CN" altLang="zh-CN">
                <a:solidFill>
                  <a:prstClr val="black"/>
                </a:solidFill>
              </a:rPr>
              <a:t>测试类</a:t>
            </a:r>
            <a:endParaRPr lang="zh-CN" altLang="zh-CN">
              <a:solidFill>
                <a:prstClr val="black"/>
              </a:solidFill>
            </a:endParaRPr>
          </a:p>
        </p:txBody>
      </p:sp>
      <p:pic>
        <p:nvPicPr>
          <p:cNvPr id="7" name="图片 3"/>
          <p:cNvPicPr>
            <a:picLocks noChangeAspect="1"/>
          </p:cNvPicPr>
          <p:nvPr/>
        </p:nvPicPr>
        <p:blipFill>
          <a:blip r:embed="rId2"/>
          <a:stretch>
            <a:fillRect/>
          </a:stretch>
        </p:blipFill>
        <p:spPr>
          <a:xfrm>
            <a:off x="6333173" y="954405"/>
            <a:ext cx="5267325" cy="4180840"/>
          </a:xfrm>
          <a:prstGeom prst="rect">
            <a:avLst/>
          </a:prstGeom>
          <a:noFill/>
          <a:ln w="9525">
            <a:noFill/>
          </a:ln>
        </p:spPr>
      </p:pic>
      <p:sp>
        <p:nvSpPr>
          <p:cNvPr id="100" name="文本框 99"/>
          <p:cNvSpPr txBox="1"/>
          <p:nvPr/>
        </p:nvSpPr>
        <p:spPr>
          <a:xfrm>
            <a:off x="6639560" y="5271770"/>
            <a:ext cx="5080000" cy="368300"/>
          </a:xfrm>
          <a:prstGeom prst="rect">
            <a:avLst/>
          </a:prstGeom>
          <a:noFill/>
          <a:ln w="9525">
            <a:noFill/>
          </a:ln>
        </p:spPr>
        <p:txBody>
          <a:bodyPr>
            <a:spAutoFit/>
          </a:bodyPr>
          <a:lstStyle/>
          <a:p>
            <a:r>
              <a:rPr lang="zh-CN" altLang="en-US">
                <a:solidFill>
                  <a:prstClr val="black"/>
                </a:solidFill>
                <a:latin typeface="宋体" panose="02010600030101010101" pitchFamily="2" charset="-122"/>
                <a:cs typeface="宋体" panose="02010600030101010101" pitchFamily="2" charset="-122"/>
              </a:rPr>
              <a:t>测试调用</a:t>
            </a:r>
            <a:r>
              <a:rPr lang="en-US" altLang="zh-CN">
                <a:solidFill>
                  <a:prstClr val="black"/>
                </a:solidFill>
                <a:latin typeface="宋体" panose="02010600030101010101" pitchFamily="2" charset="-122"/>
                <a:cs typeface="宋体" panose="02010600030101010101" pitchFamily="2" charset="-122"/>
              </a:rPr>
              <a:t>SDK</a:t>
            </a:r>
            <a:r>
              <a:rPr lang="zh-CN" altLang="en-US">
                <a:solidFill>
                  <a:prstClr val="black"/>
                </a:solidFill>
                <a:latin typeface="宋体" panose="02010600030101010101" pitchFamily="2" charset="-122"/>
                <a:cs typeface="宋体" panose="02010600030101010101" pitchFamily="2" charset="-122"/>
              </a:rPr>
              <a:t>方法</a:t>
            </a:r>
            <a:endParaRPr lang="zh-CN" altLang="en-US">
              <a:solidFill>
                <a:prstClr val="black"/>
              </a:solidFill>
            </a:endParaRPr>
          </a:p>
        </p:txBody>
      </p:sp>
    </p:spTree>
  </p:cSld>
  <p:clrMapOvr>
    <a:masterClrMapping/>
  </p:clrMapOvr>
  <p:transition spd="slow" advClick="0" advTm="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en-US" sz="2000" dirty="0">
                <a:solidFill>
                  <a:srgbClr val="183A5D"/>
                </a:solidFill>
                <a:latin typeface="微软雅黑" panose="020B0503020204020204" pitchFamily="34" charset="-122"/>
                <a:ea typeface="微软雅黑" panose="020B0503020204020204" pitchFamily="34" charset="-122"/>
              </a:rPr>
              <a:t>测试计划</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en-US" sz="2000" dirty="0">
                <a:solidFill>
                  <a:srgbClr val="183A5D"/>
                </a:solidFill>
                <a:latin typeface="微软雅黑" panose="020B0503020204020204" pitchFamily="34" charset="-122"/>
                <a:ea typeface="微软雅黑" panose="020B0503020204020204" pitchFamily="34" charset="-122"/>
              </a:rPr>
              <a:t>单元测试(junit4.12)</a:t>
            </a:r>
            <a:endParaRPr lang="en-US" altLang="en-US" sz="2000"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97635" y="5225415"/>
            <a:ext cx="2240280" cy="368300"/>
          </a:xfrm>
          <a:prstGeom prst="rect">
            <a:avLst/>
          </a:prstGeom>
          <a:noFill/>
        </p:spPr>
        <p:txBody>
          <a:bodyPr wrap="none" rtlCol="0">
            <a:spAutoFit/>
          </a:bodyPr>
          <a:lstStyle/>
          <a:p>
            <a:r>
              <a:rPr lang="zh-CN" altLang="zh-CN">
                <a:solidFill>
                  <a:prstClr val="black"/>
                </a:solidFill>
              </a:rPr>
              <a:t>本地数据库连接测试</a:t>
            </a:r>
            <a:endParaRPr lang="zh-CN" altLang="zh-CN">
              <a:solidFill>
                <a:prstClr val="black"/>
              </a:solidFill>
            </a:endParaRPr>
          </a:p>
        </p:txBody>
      </p:sp>
      <p:sp>
        <p:nvSpPr>
          <p:cNvPr id="100" name="文本框 99"/>
          <p:cNvSpPr txBox="1"/>
          <p:nvPr/>
        </p:nvSpPr>
        <p:spPr>
          <a:xfrm>
            <a:off x="6639560" y="5271770"/>
            <a:ext cx="5080000" cy="368300"/>
          </a:xfrm>
          <a:prstGeom prst="rect">
            <a:avLst/>
          </a:prstGeom>
          <a:noFill/>
          <a:ln w="9525">
            <a:noFill/>
          </a:ln>
        </p:spPr>
        <p:txBody>
          <a:bodyPr>
            <a:spAutoFit/>
          </a:bodyPr>
          <a:lstStyle/>
          <a:p>
            <a:r>
              <a:rPr>
                <a:solidFill>
                  <a:prstClr val="black"/>
                </a:solidFill>
                <a:latin typeface="宋体" panose="02010600030101010101" pitchFamily="2" charset="-122"/>
                <a:ea typeface="宋体" panose="02010600030101010101" pitchFamily="2" charset="-122"/>
                <a:cs typeface="宋体" panose="02010600030101010101" pitchFamily="2" charset="-122"/>
              </a:rPr>
              <a:t>打开相机测试</a:t>
            </a:r>
            <a:endParaRPr>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17"/>
          <p:cNvPicPr>
            <a:picLocks noChangeAspect="1"/>
          </p:cNvPicPr>
          <p:nvPr/>
        </p:nvPicPr>
        <p:blipFill>
          <a:blip r:embed="rId1"/>
          <a:stretch>
            <a:fillRect/>
          </a:stretch>
        </p:blipFill>
        <p:spPr>
          <a:xfrm>
            <a:off x="368300" y="911860"/>
            <a:ext cx="5271135" cy="4181475"/>
          </a:xfrm>
          <a:prstGeom prst="rect">
            <a:avLst/>
          </a:prstGeom>
          <a:noFill/>
          <a:ln w="9525">
            <a:noFill/>
          </a:ln>
        </p:spPr>
      </p:pic>
      <p:pic>
        <p:nvPicPr>
          <p:cNvPr id="7" name="图片 18"/>
          <p:cNvPicPr>
            <a:picLocks noChangeAspect="1"/>
          </p:cNvPicPr>
          <p:nvPr/>
        </p:nvPicPr>
        <p:blipFill>
          <a:blip r:embed="rId2"/>
          <a:stretch>
            <a:fillRect/>
          </a:stretch>
        </p:blipFill>
        <p:spPr>
          <a:xfrm>
            <a:off x="6085840" y="911860"/>
            <a:ext cx="5269230" cy="4180840"/>
          </a:xfrm>
          <a:prstGeom prst="rect">
            <a:avLst/>
          </a:prstGeom>
          <a:noFill/>
          <a:ln w="9525">
            <a:noFill/>
          </a:ln>
        </p:spPr>
      </p:pic>
    </p:spTree>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en-US" sz="2000" dirty="0">
                <a:solidFill>
                  <a:srgbClr val="183A5D"/>
                </a:solidFill>
                <a:latin typeface="微软雅黑" panose="020B0503020204020204" pitchFamily="34" charset="-122"/>
                <a:ea typeface="微软雅黑" panose="020B0503020204020204" pitchFamily="34" charset="-122"/>
              </a:rPr>
              <a:t>测试计划</a:t>
            </a:r>
            <a:r>
              <a:rPr lang="en-US" altLang="zh-CN" sz="2000" dirty="0">
                <a:solidFill>
                  <a:srgbClr val="183A5D"/>
                </a:solidFill>
                <a:latin typeface="微软雅黑" panose="020B0503020204020204" pitchFamily="34" charset="-122"/>
                <a:ea typeface="微软雅黑" panose="020B0503020204020204" pitchFamily="34" charset="-122"/>
              </a:rPr>
              <a:t>——</a:t>
            </a:r>
            <a:r>
              <a:rPr lang="en-US" altLang="en-US" sz="2000" dirty="0">
                <a:solidFill>
                  <a:srgbClr val="183A5D"/>
                </a:solidFill>
                <a:latin typeface="微软雅黑" panose="020B0503020204020204" pitchFamily="34" charset="-122"/>
                <a:ea typeface="微软雅黑" panose="020B0503020204020204" pitchFamily="34" charset="-122"/>
              </a:rPr>
              <a:t>单元测试(junit4.12)</a:t>
            </a:r>
            <a:endParaRPr lang="en-US" altLang="en-US" sz="2000"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97635" y="5225415"/>
            <a:ext cx="1554480" cy="368300"/>
          </a:xfrm>
          <a:prstGeom prst="rect">
            <a:avLst/>
          </a:prstGeom>
          <a:noFill/>
        </p:spPr>
        <p:txBody>
          <a:bodyPr wrap="none" rtlCol="0">
            <a:spAutoFit/>
          </a:bodyPr>
          <a:lstStyle/>
          <a:p>
            <a:r>
              <a:rPr lang="zh-CN" altLang="zh-CN">
                <a:solidFill>
                  <a:prstClr val="black"/>
                </a:solidFill>
              </a:rPr>
              <a:t>打开相机测试</a:t>
            </a:r>
            <a:endParaRPr lang="zh-CN" altLang="zh-CN">
              <a:solidFill>
                <a:prstClr val="black"/>
              </a:solidFill>
            </a:endParaRPr>
          </a:p>
        </p:txBody>
      </p:sp>
      <p:sp>
        <p:nvSpPr>
          <p:cNvPr id="100" name="文本框 99"/>
          <p:cNvSpPr txBox="1"/>
          <p:nvPr/>
        </p:nvSpPr>
        <p:spPr>
          <a:xfrm>
            <a:off x="6614160" y="5225415"/>
            <a:ext cx="5080000" cy="368300"/>
          </a:xfrm>
          <a:prstGeom prst="rect">
            <a:avLst/>
          </a:prstGeom>
          <a:noFill/>
          <a:ln w="9525">
            <a:noFill/>
          </a:ln>
        </p:spPr>
        <p:txBody>
          <a:bodyPr>
            <a:spAutoFit/>
          </a:bodyPr>
          <a:lstStyle/>
          <a:p>
            <a:r>
              <a:rPr>
                <a:solidFill>
                  <a:prstClr val="black"/>
                </a:solidFill>
                <a:latin typeface="宋体" panose="02010600030101010101" pitchFamily="2" charset="-122"/>
                <a:ea typeface="宋体" panose="02010600030101010101" pitchFamily="2" charset="-122"/>
                <a:cs typeface="宋体" panose="02010600030101010101" pitchFamily="2" charset="-122"/>
              </a:rPr>
              <a:t>打开图库</a:t>
            </a:r>
            <a:endParaRPr>
              <a:solidFill>
                <a:prstClr val="black"/>
              </a:solidFill>
              <a:latin typeface="宋体" panose="02010600030101010101" pitchFamily="2" charset="-122"/>
              <a:ea typeface="宋体" panose="02010600030101010101" pitchFamily="2" charset="-122"/>
              <a:cs typeface="宋体" panose="02010600030101010101" pitchFamily="2" charset="-122"/>
            </a:endParaRPr>
          </a:p>
        </p:txBody>
      </p:sp>
      <p:pic>
        <p:nvPicPr>
          <p:cNvPr id="5" name="图片 18"/>
          <p:cNvPicPr>
            <a:picLocks noChangeAspect="1"/>
          </p:cNvPicPr>
          <p:nvPr/>
        </p:nvPicPr>
        <p:blipFill>
          <a:blip r:embed="rId1"/>
          <a:stretch>
            <a:fillRect/>
          </a:stretch>
        </p:blipFill>
        <p:spPr>
          <a:xfrm>
            <a:off x="394335" y="1023620"/>
            <a:ext cx="5269230" cy="3771265"/>
          </a:xfrm>
          <a:prstGeom prst="rect">
            <a:avLst/>
          </a:prstGeom>
          <a:noFill/>
          <a:ln w="9525">
            <a:noFill/>
          </a:ln>
        </p:spPr>
      </p:pic>
      <p:pic>
        <p:nvPicPr>
          <p:cNvPr id="7" name="图片 44"/>
          <p:cNvPicPr>
            <a:picLocks noChangeAspect="1"/>
          </p:cNvPicPr>
          <p:nvPr/>
        </p:nvPicPr>
        <p:blipFill>
          <a:blip r:embed="rId2"/>
          <a:stretch>
            <a:fillRect/>
          </a:stretch>
        </p:blipFill>
        <p:spPr>
          <a:xfrm>
            <a:off x="6468745" y="1023620"/>
            <a:ext cx="5125085" cy="3770630"/>
          </a:xfrm>
          <a:prstGeom prst="rect">
            <a:avLst/>
          </a:prstGeom>
          <a:noFill/>
          <a:ln w="9525">
            <a:noFill/>
          </a:ln>
        </p:spPr>
      </p:pic>
    </p:spTree>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白</a:t>
            </a:r>
            <a:r>
              <a:rPr lang="zh-CN" altLang="en-US" sz="2000" dirty="0">
                <a:solidFill>
                  <a:srgbClr val="183A5D"/>
                </a:solidFill>
                <a:latin typeface="微软雅黑" panose="020B0503020204020204" pitchFamily="34" charset="-122"/>
                <a:ea typeface="微软雅黑" panose="020B0503020204020204" pitchFamily="34" charset="-122"/>
              </a:rPr>
              <a:t>盒测试（使用</a:t>
            </a:r>
            <a:r>
              <a:rPr lang="en-US" altLang="zh-CN" sz="2000" dirty="0">
                <a:solidFill>
                  <a:srgbClr val="183A5D"/>
                </a:solidFill>
                <a:latin typeface="微软雅黑" panose="020B0503020204020204" pitchFamily="34" charset="-122"/>
                <a:ea typeface="微软雅黑" panose="020B0503020204020204" pitchFamily="34" charset="-122"/>
              </a:rPr>
              <a:t>JUNIT4</a:t>
            </a:r>
            <a:r>
              <a:rPr lang="zh-CN" altLang="en-US" sz="2000" dirty="0">
                <a:solidFill>
                  <a:srgbClr val="183A5D"/>
                </a:solidFill>
                <a:latin typeface="微软雅黑" panose="020B0503020204020204" pitchFamily="34" charset="-122"/>
                <a:ea typeface="微软雅黑" panose="020B0503020204020204" pitchFamily="34" charset="-122"/>
              </a:rPr>
              <a: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5" name="图片 3"/>
          <p:cNvPicPr>
            <a:picLocks noChangeAspect="1"/>
          </p:cNvPicPr>
          <p:nvPr/>
        </p:nvPicPr>
        <p:blipFill>
          <a:blip r:embed="rId1"/>
          <a:stretch>
            <a:fillRect/>
          </a:stretch>
        </p:blipFill>
        <p:spPr>
          <a:xfrm>
            <a:off x="1442720" y="1555750"/>
            <a:ext cx="8812530" cy="4809490"/>
          </a:xfrm>
          <a:prstGeom prst="rect">
            <a:avLst/>
          </a:prstGeom>
          <a:noFill/>
          <a:ln w="9525">
            <a:noFill/>
          </a:ln>
        </p:spPr>
      </p:pic>
      <p:sp>
        <p:nvSpPr>
          <p:cNvPr id="6" name="文本框 5"/>
          <p:cNvSpPr txBox="1"/>
          <p:nvPr/>
        </p:nvSpPr>
        <p:spPr>
          <a:xfrm>
            <a:off x="2005330" y="786130"/>
            <a:ext cx="3491865" cy="460375"/>
          </a:xfrm>
          <a:prstGeom prst="rect">
            <a:avLst/>
          </a:prstGeom>
          <a:noFill/>
        </p:spPr>
        <p:txBody>
          <a:bodyPr wrap="square" rtlCol="0">
            <a:spAutoFit/>
          </a:bodyPr>
          <a:lstStyle/>
          <a:p>
            <a:r>
              <a:rPr lang="zh-CN" altLang="en-US" sz="2400">
                <a:solidFill>
                  <a:prstClr val="black"/>
                </a:solidFill>
                <a:effectLst>
                  <a:outerShdw blurRad="38100" dist="19050" dir="2700000" algn="tl" rotWithShape="0">
                    <a:prstClr val="black">
                      <a:alpha val="40000"/>
                    </a:prstClr>
                  </a:outerShdw>
                </a:effectLst>
              </a:rPr>
              <a:t>测试类</a:t>
            </a:r>
            <a:endParaRPr lang="zh-CN" altLang="en-US" sz="2400">
              <a:solidFill>
                <a:prstClr val="black"/>
              </a:solidFill>
              <a:effectLst>
                <a:outerShdw blurRad="38100" dist="19050" dir="2700000" algn="tl" rotWithShape="0">
                  <a:prstClr val="black">
                    <a:alpha val="40000"/>
                  </a:prstClr>
                </a:outerShdw>
              </a:effectLst>
            </a:endParaRPr>
          </a:p>
        </p:txBody>
      </p:sp>
    </p:spTree>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白</a:t>
            </a:r>
            <a:r>
              <a:rPr lang="zh-CN" altLang="en-US" sz="2000" dirty="0">
                <a:solidFill>
                  <a:srgbClr val="183A5D"/>
                </a:solidFill>
                <a:latin typeface="微软雅黑" panose="020B0503020204020204" pitchFamily="34" charset="-122"/>
                <a:ea typeface="微软雅黑" panose="020B0503020204020204" pitchFamily="34" charset="-122"/>
              </a:rPr>
              <a:t>盒测试（使用</a:t>
            </a:r>
            <a:r>
              <a:rPr lang="en-US" altLang="zh-CN" sz="2000" dirty="0">
                <a:solidFill>
                  <a:srgbClr val="183A5D"/>
                </a:solidFill>
                <a:latin typeface="微软雅黑" panose="020B0503020204020204" pitchFamily="34" charset="-122"/>
                <a:ea typeface="微软雅黑" panose="020B0503020204020204" pitchFamily="34" charset="-122"/>
              </a:rPr>
              <a:t>JUNIT4</a:t>
            </a:r>
            <a:r>
              <a:rPr lang="zh-CN" altLang="en-US" sz="2000" dirty="0">
                <a:solidFill>
                  <a:srgbClr val="183A5D"/>
                </a:solidFill>
                <a:latin typeface="微软雅黑" panose="020B0503020204020204" pitchFamily="34" charset="-122"/>
                <a:ea typeface="微软雅黑" panose="020B0503020204020204" pitchFamily="34" charset="-122"/>
              </a:rPr>
              <a: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5" name="图片 3"/>
          <p:cNvPicPr>
            <a:picLocks noChangeAspect="1"/>
          </p:cNvPicPr>
          <p:nvPr/>
        </p:nvPicPr>
        <p:blipFill>
          <a:blip r:embed="rId1"/>
          <a:stretch>
            <a:fillRect/>
          </a:stretch>
        </p:blipFill>
        <p:spPr>
          <a:xfrm>
            <a:off x="1442720" y="1555750"/>
            <a:ext cx="8812530" cy="4809490"/>
          </a:xfrm>
          <a:prstGeom prst="rect">
            <a:avLst/>
          </a:prstGeom>
          <a:noFill/>
          <a:ln w="9525">
            <a:noFill/>
          </a:ln>
        </p:spPr>
      </p:pic>
      <p:sp>
        <p:nvSpPr>
          <p:cNvPr id="6" name="文本框 5"/>
          <p:cNvSpPr txBox="1"/>
          <p:nvPr/>
        </p:nvSpPr>
        <p:spPr>
          <a:xfrm>
            <a:off x="2005330" y="786130"/>
            <a:ext cx="3491865" cy="460375"/>
          </a:xfrm>
          <a:prstGeom prst="rect">
            <a:avLst/>
          </a:prstGeom>
          <a:noFill/>
        </p:spPr>
        <p:txBody>
          <a:bodyPr wrap="square" rtlCol="0">
            <a:spAutoFit/>
          </a:bodyPr>
          <a:lstStyle/>
          <a:p>
            <a:r>
              <a:rPr lang="zh-CN" altLang="en-US" sz="2400">
                <a:solidFill>
                  <a:prstClr val="black"/>
                </a:solidFill>
                <a:effectLst>
                  <a:outerShdw blurRad="38100" dist="19050" dir="2700000" algn="tl" rotWithShape="0">
                    <a:prstClr val="black">
                      <a:alpha val="40000"/>
                    </a:prstClr>
                  </a:outerShdw>
                </a:effectLst>
              </a:rPr>
              <a:t>测试类</a:t>
            </a:r>
            <a:endParaRPr lang="zh-CN" altLang="en-US" sz="2400">
              <a:solidFill>
                <a:prstClr val="black"/>
              </a:solidFill>
              <a:effectLst>
                <a:outerShdw blurRad="38100" dist="19050" dir="2700000" algn="tl" rotWithShape="0">
                  <a:prstClr val="black">
                    <a:alpha val="40000"/>
                  </a:prstClr>
                </a:outerShdw>
              </a:effectLst>
            </a:endParaRPr>
          </a:p>
        </p:txBody>
      </p:sp>
    </p:spTree>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18361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白</a:t>
            </a:r>
            <a:r>
              <a:rPr lang="zh-CN" altLang="en-US" sz="2000" dirty="0">
                <a:solidFill>
                  <a:srgbClr val="183A5D"/>
                </a:solidFill>
                <a:latin typeface="微软雅黑" panose="020B0503020204020204" pitchFamily="34" charset="-122"/>
                <a:ea typeface="微软雅黑" panose="020B0503020204020204" pitchFamily="34" charset="-122"/>
              </a:rPr>
              <a:t>盒测试（使用</a:t>
            </a:r>
            <a:r>
              <a:rPr lang="en-US" altLang="zh-CN" sz="2000" dirty="0">
                <a:solidFill>
                  <a:srgbClr val="183A5D"/>
                </a:solidFill>
                <a:latin typeface="微软雅黑" panose="020B0503020204020204" pitchFamily="34" charset="-122"/>
                <a:ea typeface="微软雅黑" panose="020B0503020204020204" pitchFamily="34" charset="-122"/>
              </a:rPr>
              <a:t>JUNIT4</a:t>
            </a:r>
            <a:r>
              <a:rPr lang="zh-CN" altLang="en-US" sz="2000" dirty="0">
                <a:solidFill>
                  <a:srgbClr val="183A5D"/>
                </a:solidFill>
                <a:latin typeface="微软雅黑" panose="020B0503020204020204" pitchFamily="34" charset="-122"/>
                <a:ea typeface="微软雅黑" panose="020B0503020204020204" pitchFamily="34" charset="-122"/>
              </a:rPr>
              <a:t>）</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238760" y="1337310"/>
            <a:ext cx="5605145" cy="5262245"/>
          </a:xfrm>
          <a:prstGeom prst="rect">
            <a:avLst/>
          </a:prstGeom>
          <a:noFill/>
          <a:ln w="9525">
            <a:noFill/>
          </a:ln>
        </p:spPr>
      </p:pic>
      <p:pic>
        <p:nvPicPr>
          <p:cNvPr id="101" name="图片 100"/>
          <p:cNvPicPr/>
          <p:nvPr/>
        </p:nvPicPr>
        <p:blipFill>
          <a:blip r:embed="rId2"/>
          <a:stretch>
            <a:fillRect/>
          </a:stretch>
        </p:blipFill>
        <p:spPr>
          <a:xfrm>
            <a:off x="5948680" y="1241425"/>
            <a:ext cx="5906135" cy="5430520"/>
          </a:xfrm>
          <a:prstGeom prst="rect">
            <a:avLst/>
          </a:prstGeom>
          <a:noFill/>
          <a:ln w="9525">
            <a:noFill/>
          </a:ln>
        </p:spPr>
      </p:pic>
      <p:sp>
        <p:nvSpPr>
          <p:cNvPr id="102" name="文本框 101"/>
          <p:cNvSpPr txBox="1"/>
          <p:nvPr/>
        </p:nvSpPr>
        <p:spPr>
          <a:xfrm>
            <a:off x="3459480" y="6350000"/>
            <a:ext cx="5080000" cy="414020"/>
          </a:xfrm>
          <a:prstGeom prst="rect">
            <a:avLst/>
          </a:prstGeom>
          <a:noFill/>
          <a:ln w="9525">
            <a:noFill/>
          </a:ln>
        </p:spPr>
        <p:txBody>
          <a:bodyPr>
            <a:spAutoFit/>
          </a:bodyPr>
          <a:lstStyle/>
          <a:p>
            <a:r>
              <a:rPr lang="en-US" sz="1050">
                <a:solidFill>
                  <a:prstClr val="black"/>
                </a:solidFill>
                <a:latin typeface="宋体" panose="02010600030101010101" pitchFamily="2" charset="-122"/>
              </a:rPr>
              <a:t> </a:t>
            </a:r>
            <a:endParaRPr lang="en-US" sz="1050">
              <a:solidFill>
                <a:prstClr val="black"/>
              </a:solidFill>
              <a:latin typeface="宋体" panose="02010600030101010101" pitchFamily="2" charset="-122"/>
            </a:endParaRPr>
          </a:p>
          <a:p>
            <a:r>
              <a:rPr lang="en-US" sz="1050">
                <a:solidFill>
                  <a:prstClr val="black"/>
                </a:solidFill>
                <a:latin typeface="宋体" panose="02010600030101010101" pitchFamily="2" charset="-122"/>
              </a:rPr>
              <a:t> </a:t>
            </a:r>
            <a:endParaRPr lang="zh-CN" altLang="en-US">
              <a:solidFill>
                <a:prstClr val="black"/>
              </a:solidFill>
            </a:endParaRPr>
          </a:p>
        </p:txBody>
      </p:sp>
      <p:sp>
        <p:nvSpPr>
          <p:cNvPr id="5" name="文本框 4"/>
          <p:cNvSpPr txBox="1"/>
          <p:nvPr/>
        </p:nvSpPr>
        <p:spPr>
          <a:xfrm>
            <a:off x="688340" y="827405"/>
            <a:ext cx="4059555" cy="460375"/>
          </a:xfrm>
          <a:prstGeom prst="rect">
            <a:avLst/>
          </a:prstGeom>
          <a:noFill/>
        </p:spPr>
        <p:txBody>
          <a:bodyPr wrap="square" rtlCol="0">
            <a:spAutoFit/>
          </a:bodyPr>
          <a:lstStyle/>
          <a:p>
            <a:r>
              <a:rPr lang="zh-CN" altLang="en-US" sz="2400">
                <a:solidFill>
                  <a:prstClr val="black"/>
                </a:solidFill>
                <a:effectLst>
                  <a:outerShdw blurRad="38100" dist="19050" dir="2700000" algn="tl" rotWithShape="0">
                    <a:prstClr val="black">
                      <a:alpha val="40000"/>
                    </a:prstClr>
                  </a:outerShdw>
                </a:effectLst>
              </a:rPr>
              <a:t>在测试类中调用被测试方法</a:t>
            </a:r>
            <a:endParaRPr lang="zh-CN" altLang="en-US" sz="2400">
              <a:solidFill>
                <a:prstClr val="black"/>
              </a:solidFill>
              <a:effectLst>
                <a:outerShdw blurRad="38100" dist="19050" dir="2700000" algn="tl" rotWithShape="0">
                  <a:prstClr val="black">
                    <a:alpha val="40000"/>
                  </a:prstClr>
                </a:outerShdw>
              </a:effectLst>
            </a:endParaRPr>
          </a:p>
        </p:txBody>
      </p:sp>
      <p:sp>
        <p:nvSpPr>
          <p:cNvPr id="6" name="文本框 5"/>
          <p:cNvSpPr txBox="1"/>
          <p:nvPr/>
        </p:nvSpPr>
        <p:spPr>
          <a:xfrm>
            <a:off x="2270760" y="5817870"/>
            <a:ext cx="3214370" cy="368300"/>
          </a:xfrm>
          <a:prstGeom prst="rect">
            <a:avLst/>
          </a:prstGeom>
          <a:noFill/>
        </p:spPr>
        <p:txBody>
          <a:bodyPr wrap="square" rtlCol="0">
            <a:spAutoFit/>
          </a:bodyPr>
          <a:lstStyle/>
          <a:p>
            <a:r>
              <a:rPr lang="zh-CN" altLang="en-US">
                <a:solidFill>
                  <a:srgbClr val="FF0000"/>
                </a:solidFill>
              </a:rPr>
              <a:t>这边运行表示结果正确</a:t>
            </a:r>
            <a:endParaRPr lang="zh-CN" altLang="en-US">
              <a:solidFill>
                <a:srgbClr val="FF0000"/>
              </a:solidFill>
            </a:endParaRPr>
          </a:p>
        </p:txBody>
      </p:sp>
    </p:spTree>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895" y="160020"/>
            <a:ext cx="8104505"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测试计划</a:t>
            </a:r>
            <a:r>
              <a:rPr lang="en-US" altLang="en-US" sz="2000" dirty="0">
                <a:solidFill>
                  <a:srgbClr val="183A5D"/>
                </a:solidFill>
                <a:latin typeface="微软雅黑" panose="020B0503020204020204" pitchFamily="34" charset="-122"/>
                <a:ea typeface="微软雅黑" panose="020B0503020204020204" pitchFamily="34" charset="-122"/>
              </a:rPr>
              <a:t>—集成测试</a:t>
            </a:r>
            <a:r>
              <a:rPr lang="zh-CN" altLang="en-US" sz="2000" dirty="0">
                <a:solidFill>
                  <a:srgbClr val="183A5D"/>
                </a:solidFill>
                <a:latin typeface="微软雅黑" panose="020B0503020204020204" pitchFamily="34" charset="-122"/>
                <a:ea typeface="微软雅黑" panose="020B0503020204020204" pitchFamily="34" charset="-122"/>
              </a:rPr>
              <a:t>（自顶向下集成测试）</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对象 -2147482624"/>
          <p:cNvGraphicFramePr/>
          <p:nvPr/>
        </p:nvGraphicFramePr>
        <p:xfrm>
          <a:off x="1845310" y="1841500"/>
          <a:ext cx="7563485" cy="4094480"/>
        </p:xfrm>
        <a:graphic>
          <a:graphicData uri="http://schemas.openxmlformats.org/presentationml/2006/ole">
            <mc:AlternateContent xmlns:mc="http://schemas.openxmlformats.org/markup-compatibility/2006">
              <mc:Choice xmlns:v="urn:schemas-microsoft-com:vml" Requires="v">
                <p:oleObj spid="_x0000_s20482" name="" r:id="rId1" imgW="4591050" imgH="2321560" progId="Visio.Drawing.15">
                  <p:embed/>
                </p:oleObj>
              </mc:Choice>
              <mc:Fallback>
                <p:oleObj name="" r:id="rId1" imgW="4591050" imgH="2321560" progId="Visio.Drawing.15">
                  <p:embed/>
                  <p:pic>
                    <p:nvPicPr>
                      <p:cNvPr id="0" name="图片 20481"/>
                      <p:cNvPicPr/>
                      <p:nvPr/>
                    </p:nvPicPr>
                    <p:blipFill>
                      <a:blip r:embed="rId2"/>
                      <a:stretch>
                        <a:fillRect/>
                      </a:stretch>
                    </p:blipFill>
                    <p:spPr>
                      <a:xfrm>
                        <a:off x="1845310" y="1841500"/>
                        <a:ext cx="7563485" cy="4094480"/>
                      </a:xfrm>
                      <a:prstGeom prst="rect">
                        <a:avLst/>
                      </a:prstGeom>
                      <a:noFill/>
                      <a:ln w="38100">
                        <a:noFill/>
                        <a:miter/>
                      </a:ln>
                    </p:spPr>
                  </p:pic>
                </p:oleObj>
              </mc:Fallback>
            </mc:AlternateContent>
          </a:graphicData>
        </a:graphic>
      </p:graphicFrame>
      <p:sp>
        <p:nvSpPr>
          <p:cNvPr id="8" name="文本框 7"/>
          <p:cNvSpPr txBox="1"/>
          <p:nvPr/>
        </p:nvSpPr>
        <p:spPr>
          <a:xfrm>
            <a:off x="2827020" y="1167130"/>
            <a:ext cx="5860415" cy="460375"/>
          </a:xfrm>
          <a:prstGeom prst="rect">
            <a:avLst/>
          </a:prstGeom>
          <a:noFill/>
        </p:spPr>
        <p:txBody>
          <a:bodyPr wrap="square" rtlCol="0">
            <a:spAutoFit/>
          </a:bodyPr>
          <a:lstStyle/>
          <a:p>
            <a:r>
              <a:rPr lang="zh-CN" altLang="en-US" sz="2400">
                <a:solidFill>
                  <a:prstClr val="black"/>
                </a:solidFill>
              </a:rPr>
              <a:t>系统的</a:t>
            </a:r>
            <a:r>
              <a:rPr lang="en-US" altLang="zh-CN" sz="2400">
                <a:solidFill>
                  <a:prstClr val="black"/>
                </a:solidFill>
              </a:rPr>
              <a:t>H</a:t>
            </a:r>
            <a:r>
              <a:rPr lang="zh-CN" altLang="en-US" sz="2400">
                <a:solidFill>
                  <a:prstClr val="black"/>
                </a:solidFill>
              </a:rPr>
              <a:t>图，采用深度优先的策略</a:t>
            </a:r>
            <a:endParaRPr lang="zh-CN" altLang="en-US" sz="2400">
              <a:solidFill>
                <a:prstClr val="black"/>
              </a:solidFill>
            </a:endParaRPr>
          </a:p>
        </p:txBody>
      </p:sp>
    </p:spTree>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895" y="160020"/>
            <a:ext cx="8104505"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a:t>
            </a:r>
            <a:r>
              <a:rPr lang="zh-CN" altLang="en-US" sz="2000" dirty="0" smtClean="0">
                <a:solidFill>
                  <a:srgbClr val="183A5D"/>
                </a:solidFill>
                <a:latin typeface="微软雅黑" panose="020B0503020204020204" pitchFamily="34" charset="-122"/>
                <a:ea typeface="微软雅黑" panose="020B0503020204020204" pitchFamily="34" charset="-122"/>
              </a:rPr>
              <a:t>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测试计划</a:t>
            </a:r>
            <a:r>
              <a:rPr lang="en-US" altLang="en-US" sz="2000" dirty="0">
                <a:solidFill>
                  <a:srgbClr val="183A5D"/>
                </a:solidFill>
                <a:latin typeface="微软雅黑" panose="020B0503020204020204" pitchFamily="34" charset="-122"/>
                <a:ea typeface="微软雅黑" panose="020B0503020204020204" pitchFamily="34" charset="-122"/>
              </a:rPr>
              <a:t>—集成测试</a:t>
            </a:r>
            <a:r>
              <a:rPr lang="zh-CN" altLang="en-US" sz="2000" dirty="0">
                <a:solidFill>
                  <a:srgbClr val="183A5D"/>
                </a:solidFill>
                <a:latin typeface="微软雅黑" panose="020B0503020204020204" pitchFamily="34" charset="-122"/>
                <a:ea typeface="微软雅黑" panose="020B0503020204020204" pitchFamily="34" charset="-122"/>
              </a:rPr>
              <a:t>（自顶向下集成测试）</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393825" y="852170"/>
            <a:ext cx="6113780" cy="460375"/>
          </a:xfrm>
          <a:prstGeom prst="rect">
            <a:avLst/>
          </a:prstGeom>
          <a:noFill/>
          <a:ln w="9525">
            <a:noFill/>
          </a:ln>
        </p:spPr>
        <p:txBody>
          <a:bodyPr wrap="square">
            <a:spAutoFit/>
          </a:bodyPr>
          <a:lstStyle/>
          <a:p>
            <a:r>
              <a:rPr lang="en-US" sz="2400">
                <a:solidFill>
                  <a:prstClr val="black"/>
                </a:solidFill>
                <a:ea typeface="宋体" panose="02010600030101010101" pitchFamily="2" charset="-122"/>
              </a:rPr>
              <a:t>1. </a:t>
            </a:r>
            <a:r>
              <a:rPr lang="zh-CN" altLang="en-US" sz="2400">
                <a:solidFill>
                  <a:prstClr val="black"/>
                </a:solidFill>
              </a:rPr>
              <a:t>系统</a:t>
            </a:r>
            <a:r>
              <a:rPr lang="en-US" sz="2400">
                <a:solidFill>
                  <a:prstClr val="black"/>
                </a:solidFill>
                <a:ea typeface="宋体" panose="02010600030101010101" pitchFamily="2" charset="-122"/>
                <a:cs typeface="Times New Roman" panose="02020603050405020304" pitchFamily="18" charset="0"/>
              </a:rPr>
              <a:t>-&gt;</a:t>
            </a:r>
            <a:r>
              <a:rPr lang="zh-CN" altLang="en-US" sz="2400">
                <a:solidFill>
                  <a:prstClr val="black"/>
                </a:solidFill>
              </a:rPr>
              <a:t>图像识别</a:t>
            </a:r>
            <a:r>
              <a:rPr lang="en-US" sz="2400">
                <a:solidFill>
                  <a:prstClr val="black"/>
                </a:solidFill>
                <a:ea typeface="宋体" panose="02010600030101010101" pitchFamily="2" charset="-122"/>
              </a:rPr>
              <a:t>-&gt;</a:t>
            </a:r>
            <a:r>
              <a:rPr lang="zh-CN" altLang="en-US" sz="2400">
                <a:solidFill>
                  <a:prstClr val="black"/>
                </a:solidFill>
              </a:rPr>
              <a:t>调用图库图片进行识别</a:t>
            </a:r>
            <a:endParaRPr lang="zh-CN" altLang="en-US" sz="2400">
              <a:solidFill>
                <a:prstClr val="black"/>
              </a:solidFill>
            </a:endParaRPr>
          </a:p>
        </p:txBody>
      </p:sp>
      <p:pic>
        <p:nvPicPr>
          <p:cNvPr id="10" name="图片 9"/>
          <p:cNvPicPr/>
          <p:nvPr/>
        </p:nvPicPr>
        <p:blipFill>
          <a:blip r:embed="rId1"/>
          <a:stretch>
            <a:fillRect/>
          </a:stretch>
        </p:blipFill>
        <p:spPr>
          <a:xfrm>
            <a:off x="607060" y="1682115"/>
            <a:ext cx="2164715" cy="3837305"/>
          </a:xfrm>
          <a:prstGeom prst="rect">
            <a:avLst/>
          </a:prstGeom>
          <a:noFill/>
          <a:ln w="9525">
            <a:noFill/>
          </a:ln>
        </p:spPr>
      </p:pic>
      <p:sp>
        <p:nvSpPr>
          <p:cNvPr id="104" name="文本框 103"/>
          <p:cNvSpPr txBox="1"/>
          <p:nvPr/>
        </p:nvSpPr>
        <p:spPr>
          <a:xfrm>
            <a:off x="3556000" y="2733358"/>
            <a:ext cx="5080000" cy="414020"/>
          </a:xfrm>
          <a:prstGeom prst="rect">
            <a:avLst/>
          </a:prstGeom>
          <a:noFill/>
          <a:ln w="9525">
            <a:noFill/>
          </a:ln>
        </p:spPr>
        <p:txBody>
          <a:bodyPr>
            <a:spAutoFit/>
          </a:bodyPr>
          <a:lstStyle/>
          <a:p>
            <a:endParaRPr lang="en-US" sz="1050">
              <a:solidFill>
                <a:prstClr val="black"/>
              </a:solidFill>
              <a:ea typeface="宋体" panose="02010600030101010101" pitchFamily="2" charset="-122"/>
              <a:cs typeface="Times New Roman" panose="02020603050405020304" pitchFamily="18" charset="0"/>
            </a:endParaRPr>
          </a:p>
          <a:p>
            <a:r>
              <a:rPr lang="en-US" sz="1050">
                <a:solidFill>
                  <a:prstClr val="black"/>
                </a:solidFill>
                <a:ea typeface="宋体" panose="02010600030101010101" pitchFamily="2" charset="-122"/>
                <a:cs typeface="Times New Roman" panose="02020603050405020304" pitchFamily="18" charset="0"/>
              </a:rPr>
              <a:t> </a:t>
            </a:r>
            <a:endParaRPr lang="zh-CN" altLang="en-US">
              <a:solidFill>
                <a:prstClr val="black"/>
              </a:solidFill>
            </a:endParaRPr>
          </a:p>
        </p:txBody>
      </p:sp>
      <p:pic>
        <p:nvPicPr>
          <p:cNvPr id="11" name="图片 10"/>
          <p:cNvPicPr/>
          <p:nvPr/>
        </p:nvPicPr>
        <p:blipFill>
          <a:blip r:embed="rId2"/>
          <a:stretch>
            <a:fillRect/>
          </a:stretch>
        </p:blipFill>
        <p:spPr>
          <a:xfrm>
            <a:off x="4100195" y="1682115"/>
            <a:ext cx="2092960" cy="3790315"/>
          </a:xfrm>
          <a:prstGeom prst="rect">
            <a:avLst/>
          </a:prstGeom>
          <a:noFill/>
          <a:ln w="9525">
            <a:noFill/>
          </a:ln>
        </p:spPr>
      </p:pic>
      <p:pic>
        <p:nvPicPr>
          <p:cNvPr id="12" name="图片 11"/>
          <p:cNvPicPr/>
          <p:nvPr/>
        </p:nvPicPr>
        <p:blipFill>
          <a:blip r:embed="rId3"/>
          <a:stretch>
            <a:fillRect/>
          </a:stretch>
        </p:blipFill>
        <p:spPr>
          <a:xfrm>
            <a:off x="7507605" y="1653540"/>
            <a:ext cx="2212340" cy="3848100"/>
          </a:xfrm>
          <a:prstGeom prst="rect">
            <a:avLst/>
          </a:prstGeom>
          <a:noFill/>
          <a:ln w="9525">
            <a:noFill/>
          </a:ln>
        </p:spPr>
      </p:pic>
      <p:sp>
        <p:nvSpPr>
          <p:cNvPr id="106" name="文本框 105"/>
          <p:cNvSpPr txBox="1"/>
          <p:nvPr/>
        </p:nvSpPr>
        <p:spPr>
          <a:xfrm>
            <a:off x="3556000" y="13454063"/>
            <a:ext cx="5080000" cy="575945"/>
          </a:xfrm>
          <a:prstGeom prst="rect">
            <a:avLst/>
          </a:prstGeom>
          <a:noFill/>
          <a:ln w="9525">
            <a:noFill/>
          </a:ln>
        </p:spPr>
        <p:txBody>
          <a:bodyPr>
            <a:spAutoFit/>
          </a:bodyPr>
          <a:lstStyle/>
          <a:p>
            <a:endParaRPr lang="en-US" sz="1050">
              <a:solidFill>
                <a:prstClr val="black"/>
              </a:solidFill>
              <a:ea typeface="宋体" panose="02010600030101010101" pitchFamily="2" charset="-122"/>
              <a:cs typeface="Times New Roman" panose="02020603050405020304" pitchFamily="18" charset="0"/>
            </a:endParaRPr>
          </a:p>
          <a:p>
            <a:r>
              <a:rPr lang="en-US" sz="1050">
                <a:solidFill>
                  <a:prstClr val="black"/>
                </a:solidFill>
                <a:ea typeface="宋体" panose="02010600030101010101" pitchFamily="2" charset="-122"/>
                <a:cs typeface="Times New Roman" panose="02020603050405020304" pitchFamily="18" charset="0"/>
              </a:rPr>
              <a:t> </a:t>
            </a:r>
            <a:endParaRPr lang="zh-CN" altLang="en-US" sz="1050">
              <a:solidFill>
                <a:prstClr val="black"/>
              </a:solidFill>
            </a:endParaRPr>
          </a:p>
          <a:p>
            <a:r>
              <a:rPr lang="zh-CN" altLang="en-US" sz="1050">
                <a:solidFill>
                  <a:prstClr val="black"/>
                </a:solidFill>
              </a:rPr>
              <a:t>第一条通路测试成功！</a:t>
            </a:r>
            <a:endParaRPr lang="zh-CN" altLang="en-US">
              <a:solidFill>
                <a:prstClr val="black"/>
              </a:solidFill>
            </a:endParaRPr>
          </a:p>
        </p:txBody>
      </p:sp>
      <p:sp>
        <p:nvSpPr>
          <p:cNvPr id="13" name="文本框 12"/>
          <p:cNvSpPr txBox="1"/>
          <p:nvPr/>
        </p:nvSpPr>
        <p:spPr>
          <a:xfrm>
            <a:off x="3048635" y="3244850"/>
            <a:ext cx="774700" cy="460375"/>
          </a:xfrm>
          <a:prstGeom prst="rect">
            <a:avLst/>
          </a:prstGeom>
          <a:noFill/>
        </p:spPr>
        <p:txBody>
          <a:bodyPr wrap="square" rtlCol="0" anchor="t">
            <a:spAutoFit/>
          </a:bodyPr>
          <a:lstStyle/>
          <a:p>
            <a:r>
              <a:rPr lang="zh-CN" altLang="en-US" sz="2400">
                <a:solidFill>
                  <a:prstClr val="black"/>
                </a:solidFill>
                <a:latin typeface="Arial" panose="020B0604020202020204" pitchFamily="34" charset="0"/>
                <a:cs typeface="Arial" panose="020B0604020202020204" pitchFamily="34" charset="0"/>
              </a:rPr>
              <a:t>→</a:t>
            </a:r>
            <a:endParaRPr lang="zh-CN" altLang="en-US" sz="2400">
              <a:solidFill>
                <a:prstClr val="black"/>
              </a:solidFill>
              <a:latin typeface="Arial" panose="020B0604020202020204" pitchFamily="34" charset="0"/>
              <a:cs typeface="Arial" panose="020B0604020202020204" pitchFamily="34" charset="0"/>
            </a:endParaRPr>
          </a:p>
        </p:txBody>
      </p:sp>
      <p:sp>
        <p:nvSpPr>
          <p:cNvPr id="14" name="文本框 13"/>
          <p:cNvSpPr txBox="1"/>
          <p:nvPr/>
        </p:nvSpPr>
        <p:spPr>
          <a:xfrm>
            <a:off x="6644640" y="3244850"/>
            <a:ext cx="538480" cy="521970"/>
          </a:xfrm>
          <a:prstGeom prst="rect">
            <a:avLst/>
          </a:prstGeom>
          <a:noFill/>
        </p:spPr>
        <p:txBody>
          <a:bodyPr wrap="none" rtlCol="0" anchor="t">
            <a:spAutoFit/>
          </a:bodyPr>
          <a:lstStyle/>
          <a:p>
            <a:r>
              <a:rPr lang="zh-CN" altLang="en-US" sz="2800">
                <a:solidFill>
                  <a:prstClr val="black"/>
                </a:solidFill>
                <a:latin typeface="Arial" panose="020B0604020202020204" pitchFamily="34" charset="0"/>
                <a:cs typeface="Arial" panose="020B0604020202020204" pitchFamily="34" charset="0"/>
              </a:rPr>
              <a:t>→</a:t>
            </a:r>
            <a:endParaRPr lang="zh-CN" altLang="en-US" sz="2800">
              <a:solidFill>
                <a:prstClr val="black"/>
              </a:solidFill>
              <a:latin typeface="Arial" panose="020B0604020202020204" pitchFamily="34" charset="0"/>
              <a:cs typeface="Arial" panose="020B0604020202020204" pitchFamily="34" charset="0"/>
            </a:endParaRPr>
          </a:p>
        </p:txBody>
      </p:sp>
      <p:sp>
        <p:nvSpPr>
          <p:cNvPr id="15" name="文本框 14"/>
          <p:cNvSpPr txBox="1"/>
          <p:nvPr/>
        </p:nvSpPr>
        <p:spPr>
          <a:xfrm>
            <a:off x="2548890" y="5854700"/>
            <a:ext cx="3866515" cy="521970"/>
          </a:xfrm>
          <a:prstGeom prst="rect">
            <a:avLst/>
          </a:prstGeom>
          <a:noFill/>
        </p:spPr>
        <p:txBody>
          <a:bodyPr wrap="square" rtlCol="0">
            <a:spAutoFit/>
          </a:bodyPr>
          <a:lstStyle/>
          <a:p>
            <a:r>
              <a:rPr lang="zh-CN" altLang="en-US" sz="2800">
                <a:solidFill>
                  <a:prstClr val="black"/>
                </a:solidFill>
              </a:rPr>
              <a:t>第一条通路就测试成功</a:t>
            </a:r>
            <a:endParaRPr lang="zh-CN" altLang="en-US" sz="2800">
              <a:solidFill>
                <a:prstClr val="black"/>
              </a:solidFill>
            </a:endParaRPr>
          </a:p>
        </p:txBody>
      </p:sp>
    </p:spTree>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171700" y="160020"/>
            <a:ext cx="8202295"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a:t>
            </a:r>
            <a:r>
              <a:rPr lang="zh-CN" altLang="en-US" sz="2000" dirty="0" smtClean="0">
                <a:solidFill>
                  <a:srgbClr val="183A5D"/>
                </a:solidFill>
                <a:latin typeface="微软雅黑" panose="020B0503020204020204" pitchFamily="34" charset="-122"/>
                <a:ea typeface="微软雅黑" panose="020B0503020204020204" pitchFamily="34" charset="-122"/>
              </a:rPr>
              <a:t>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测试计划</a:t>
            </a:r>
            <a:r>
              <a:rPr lang="en-US" altLang="en-US" sz="2000" dirty="0">
                <a:solidFill>
                  <a:srgbClr val="183A5D"/>
                </a:solidFill>
                <a:latin typeface="微软雅黑" panose="020B0503020204020204" pitchFamily="34" charset="-122"/>
                <a:ea typeface="微软雅黑" panose="020B0503020204020204" pitchFamily="34" charset="-122"/>
              </a:rPr>
              <a:t>—系统测试</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846580" y="1299210"/>
            <a:ext cx="5347970" cy="368300"/>
          </a:xfrm>
          <a:prstGeom prst="rect">
            <a:avLst/>
          </a:prstGeom>
          <a:noFill/>
        </p:spPr>
        <p:txBody>
          <a:bodyPr wrap="none" rtlCol="0" anchor="t">
            <a:spAutoFit/>
          </a:bodyPr>
          <a:lstStyle/>
          <a:p>
            <a:r>
              <a:rPr lang="zh-CN" altLang="en-US" dirty="0">
                <a:solidFill>
                  <a:srgbClr val="183A5D"/>
                </a:solidFill>
                <a:latin typeface="微软雅黑" panose="020B0503020204020204" pitchFamily="34" charset="-122"/>
                <a:ea typeface="微软雅黑" panose="020B0503020204020204" pitchFamily="34" charset="-122"/>
                <a:sym typeface="+mn-ea"/>
              </a:rPr>
              <a:t>带宽压力测试（在</a:t>
            </a:r>
            <a:r>
              <a:rPr lang="en-US" altLang="zh-CN" dirty="0">
                <a:solidFill>
                  <a:srgbClr val="183A5D"/>
                </a:solidFill>
                <a:latin typeface="微软雅黑" panose="020B0503020204020204" pitchFamily="34" charset="-122"/>
                <a:ea typeface="微软雅黑" panose="020B0503020204020204" pitchFamily="34" charset="-122"/>
                <a:sym typeface="+mn-ea"/>
              </a:rPr>
              <a:t>4G</a:t>
            </a:r>
            <a:r>
              <a:rPr lang="zh-CN" altLang="en-US" dirty="0">
                <a:solidFill>
                  <a:srgbClr val="183A5D"/>
                </a:solidFill>
                <a:latin typeface="微软雅黑" panose="020B0503020204020204" pitchFamily="34" charset="-122"/>
                <a:ea typeface="微软雅黑" panose="020B0503020204020204" pitchFamily="34" charset="-122"/>
                <a:sym typeface="+mn-ea"/>
              </a:rPr>
              <a:t>网络下），服务器带宽</a:t>
            </a:r>
            <a:r>
              <a:rPr lang="en-US" altLang="zh-CN" dirty="0">
                <a:solidFill>
                  <a:srgbClr val="183A5D"/>
                </a:solidFill>
                <a:latin typeface="微软雅黑" panose="020B0503020204020204" pitchFamily="34" charset="-122"/>
                <a:ea typeface="微软雅黑" panose="020B0503020204020204" pitchFamily="34" charset="-122"/>
                <a:sym typeface="+mn-ea"/>
              </a:rPr>
              <a:t>1mbps</a:t>
            </a:r>
            <a:endParaRPr lang="en-US" altLang="zh-CN" dirty="0">
              <a:solidFill>
                <a:srgbClr val="183A5D"/>
              </a:solidFill>
              <a:latin typeface="微软雅黑" panose="020B0503020204020204" pitchFamily="34" charset="-122"/>
              <a:ea typeface="微软雅黑" panose="020B0503020204020204" pitchFamily="34" charset="-122"/>
              <a:sym typeface="+mn-ea"/>
            </a:endParaRPr>
          </a:p>
        </p:txBody>
      </p:sp>
      <p:graphicFrame>
        <p:nvGraphicFramePr>
          <p:cNvPr id="9" name="表格 8"/>
          <p:cNvGraphicFramePr/>
          <p:nvPr/>
        </p:nvGraphicFramePr>
        <p:xfrm>
          <a:off x="1828800" y="2095500"/>
          <a:ext cx="8533130" cy="1905000"/>
        </p:xfrm>
        <a:graphic>
          <a:graphicData uri="http://schemas.openxmlformats.org/drawingml/2006/table">
            <a:tbl>
              <a:tblPr firstRow="1" bandRow="1">
                <a:tableStyleId>{5C22544A-7EE6-4342-B048-85BDC9FD1C3A}</a:tableStyleId>
              </a:tblPr>
              <a:tblGrid>
                <a:gridCol w="4266565"/>
                <a:gridCol w="4266565"/>
              </a:tblGrid>
              <a:tr h="381000">
                <a:tc>
                  <a:txBody>
                    <a:bodyPr/>
                    <a:lstStyle/>
                    <a:p>
                      <a:pPr>
                        <a:buNone/>
                      </a:pPr>
                      <a:r>
                        <a:rPr lang="zh-CN" altLang="en-US"/>
                        <a:t>同时请求的手机数目</a:t>
                      </a:r>
                      <a:endParaRPr lang="zh-CN" altLang="en-US"/>
                    </a:p>
                  </a:txBody>
                  <a:tcPr/>
                </a:tc>
                <a:tc>
                  <a:txBody>
                    <a:bodyPr/>
                    <a:lstStyle/>
                    <a:p>
                      <a:pPr>
                        <a:buNone/>
                      </a:pPr>
                      <a:r>
                        <a:rPr lang="zh-CN" altLang="en-US"/>
                        <a:t>每台机器平均响应时间</a:t>
                      </a:r>
                      <a:endParaRPr lang="zh-CN" altLang="en-US"/>
                    </a:p>
                  </a:txBody>
                  <a:tcPr/>
                </a:tc>
              </a:tr>
              <a:tr h="381000">
                <a:tc>
                  <a:txBody>
                    <a:bodyPr/>
                    <a:lstStyle/>
                    <a:p>
                      <a:pPr>
                        <a:buNone/>
                      </a:pPr>
                      <a:r>
                        <a:rPr lang="en-US" altLang="zh-CN"/>
                        <a:t>1</a:t>
                      </a:r>
                      <a:r>
                        <a:rPr lang="zh-CN" altLang="en-US"/>
                        <a:t>台</a:t>
                      </a:r>
                      <a:endParaRPr lang="zh-CN" altLang="en-US"/>
                    </a:p>
                  </a:txBody>
                  <a:tcPr/>
                </a:tc>
                <a:tc>
                  <a:txBody>
                    <a:bodyPr/>
                    <a:lstStyle/>
                    <a:p>
                      <a:pPr>
                        <a:buNone/>
                      </a:pPr>
                      <a:r>
                        <a:rPr lang="en-US" altLang="zh-CN"/>
                        <a:t>2-3s</a:t>
                      </a:r>
                      <a:endParaRPr lang="en-US" altLang="zh-CN"/>
                    </a:p>
                  </a:txBody>
                  <a:tcPr/>
                </a:tc>
              </a:tr>
              <a:tr h="381000">
                <a:tc>
                  <a:txBody>
                    <a:bodyPr/>
                    <a:lstStyle/>
                    <a:p>
                      <a:pPr>
                        <a:buNone/>
                      </a:pPr>
                      <a:r>
                        <a:rPr lang="en-US" altLang="zh-CN"/>
                        <a:t>2</a:t>
                      </a:r>
                      <a:r>
                        <a:rPr lang="zh-CN" altLang="en-US"/>
                        <a:t>台</a:t>
                      </a:r>
                      <a:endParaRPr lang="zh-CN" altLang="en-US"/>
                    </a:p>
                  </a:txBody>
                  <a:tcPr/>
                </a:tc>
                <a:tc>
                  <a:txBody>
                    <a:bodyPr/>
                    <a:lstStyle/>
                    <a:p>
                      <a:pPr>
                        <a:buNone/>
                      </a:pPr>
                      <a:r>
                        <a:rPr lang="en-US" altLang="zh-CN"/>
                        <a:t>3-4s</a:t>
                      </a:r>
                      <a:endParaRPr lang="en-US" altLang="zh-CN"/>
                    </a:p>
                  </a:txBody>
                  <a:tcPr/>
                </a:tc>
              </a:tr>
              <a:tr h="381000">
                <a:tc>
                  <a:txBody>
                    <a:bodyPr/>
                    <a:lstStyle/>
                    <a:p>
                      <a:pPr>
                        <a:buNone/>
                      </a:pPr>
                      <a:r>
                        <a:rPr lang="en-US" altLang="zh-CN"/>
                        <a:t>4</a:t>
                      </a:r>
                      <a:r>
                        <a:rPr lang="zh-CN" altLang="en-US"/>
                        <a:t>台</a:t>
                      </a:r>
                      <a:endParaRPr lang="zh-CN" altLang="en-US"/>
                    </a:p>
                  </a:txBody>
                  <a:tcPr/>
                </a:tc>
                <a:tc>
                  <a:txBody>
                    <a:bodyPr/>
                    <a:lstStyle/>
                    <a:p>
                      <a:pPr>
                        <a:buNone/>
                      </a:pPr>
                      <a:r>
                        <a:rPr lang="en-US" altLang="zh-CN"/>
                        <a:t>6-7s</a:t>
                      </a:r>
                      <a:endParaRPr lang="en-US" altLang="zh-CN"/>
                    </a:p>
                  </a:txBody>
                  <a:tcPr/>
                </a:tc>
              </a:tr>
              <a:tr h="381000">
                <a:tc>
                  <a:txBody>
                    <a:bodyPr/>
                    <a:lstStyle/>
                    <a:p>
                      <a:pPr>
                        <a:buNone/>
                      </a:pPr>
                      <a:r>
                        <a:rPr lang="en-US" altLang="zh-CN"/>
                        <a:t>6</a:t>
                      </a:r>
                      <a:r>
                        <a:rPr lang="zh-CN" altLang="en-US"/>
                        <a:t>台</a:t>
                      </a:r>
                      <a:endParaRPr lang="zh-CN" altLang="en-US"/>
                    </a:p>
                  </a:txBody>
                  <a:tcPr/>
                </a:tc>
                <a:tc>
                  <a:txBody>
                    <a:bodyPr/>
                    <a:lstStyle/>
                    <a:p>
                      <a:pPr>
                        <a:buNone/>
                      </a:pPr>
                      <a:r>
                        <a:rPr lang="en-US" altLang="zh-CN"/>
                        <a:t>9-10s</a:t>
                      </a:r>
                      <a:endParaRPr lang="en-US" altLang="zh-CN"/>
                    </a:p>
                  </a:txBody>
                  <a:tcPr/>
                </a:tc>
              </a:tr>
            </a:tbl>
          </a:graphicData>
        </a:graphic>
      </p:graphicFrame>
      <p:sp>
        <p:nvSpPr>
          <p:cNvPr id="11" name="文本框 10"/>
          <p:cNvSpPr txBox="1"/>
          <p:nvPr/>
        </p:nvSpPr>
        <p:spPr>
          <a:xfrm>
            <a:off x="1846580" y="4434840"/>
            <a:ext cx="8557895" cy="645160"/>
          </a:xfrm>
          <a:prstGeom prst="rect">
            <a:avLst/>
          </a:prstGeom>
          <a:noFill/>
        </p:spPr>
        <p:txBody>
          <a:bodyPr wrap="none" rtlCol="0" anchor="t">
            <a:spAutoFit/>
          </a:bodyPr>
          <a:lstStyle/>
          <a:p>
            <a:r>
              <a:rPr lang="zh-CN" altLang="en-US" dirty="0">
                <a:solidFill>
                  <a:srgbClr val="183A5D"/>
                </a:solidFill>
                <a:latin typeface="微软雅黑" panose="020B0503020204020204" pitchFamily="34" charset="-122"/>
                <a:ea typeface="微软雅黑" panose="020B0503020204020204" pitchFamily="34" charset="-122"/>
                <a:sym typeface="+mn-ea"/>
              </a:rPr>
              <a:t>根据需求，要在</a:t>
            </a:r>
            <a:r>
              <a:rPr lang="en-US" altLang="zh-CN" dirty="0">
                <a:solidFill>
                  <a:srgbClr val="183A5D"/>
                </a:solidFill>
                <a:latin typeface="微软雅黑" panose="020B0503020204020204" pitchFamily="34" charset="-122"/>
                <a:ea typeface="微软雅黑" panose="020B0503020204020204" pitchFamily="34" charset="-122"/>
                <a:sym typeface="+mn-ea"/>
              </a:rPr>
              <a:t>5s</a:t>
            </a:r>
            <a:r>
              <a:rPr lang="zh-CN" altLang="en-US" dirty="0">
                <a:solidFill>
                  <a:srgbClr val="183A5D"/>
                </a:solidFill>
                <a:latin typeface="微软雅黑" panose="020B0503020204020204" pitchFamily="34" charset="-122"/>
                <a:ea typeface="微软雅黑" panose="020B0503020204020204" pitchFamily="34" charset="-122"/>
                <a:sym typeface="+mn-ea"/>
              </a:rPr>
              <a:t>以内识别出来满足用户最佳需求，所以同一时间并发不超过</a:t>
            </a:r>
            <a:r>
              <a:rPr lang="en-US" altLang="zh-CN" dirty="0">
                <a:solidFill>
                  <a:srgbClr val="183A5D"/>
                </a:solidFill>
                <a:latin typeface="微软雅黑" panose="020B0503020204020204" pitchFamily="34" charset="-122"/>
                <a:ea typeface="微软雅黑" panose="020B0503020204020204" pitchFamily="34" charset="-122"/>
                <a:sym typeface="+mn-ea"/>
              </a:rPr>
              <a:t>3</a:t>
            </a:r>
            <a:r>
              <a:rPr lang="zh-CN" altLang="en-US" dirty="0">
                <a:solidFill>
                  <a:srgbClr val="183A5D"/>
                </a:solidFill>
                <a:latin typeface="微软雅黑" panose="020B0503020204020204" pitchFamily="34" charset="-122"/>
                <a:ea typeface="微软雅黑" panose="020B0503020204020204" pitchFamily="34" charset="-122"/>
                <a:sym typeface="+mn-ea"/>
              </a:rPr>
              <a:t>台。</a:t>
            </a:r>
            <a:endParaRPr lang="zh-CN" altLang="en-US" dirty="0">
              <a:solidFill>
                <a:srgbClr val="183A5D"/>
              </a:solidFill>
              <a:latin typeface="微软雅黑" panose="020B0503020204020204" pitchFamily="34" charset="-122"/>
              <a:ea typeface="微软雅黑" panose="020B0503020204020204" pitchFamily="34" charset="-122"/>
              <a:sym typeface="+mn-ea"/>
            </a:endParaRPr>
          </a:p>
          <a:p>
            <a:r>
              <a:rPr lang="zh-CN" altLang="en-US" dirty="0">
                <a:solidFill>
                  <a:srgbClr val="183A5D"/>
                </a:solidFill>
                <a:latin typeface="微软雅黑" panose="020B0503020204020204" pitchFamily="34" charset="-122"/>
                <a:ea typeface="微软雅黑" panose="020B0503020204020204" pitchFamily="34" charset="-122"/>
                <a:sym typeface="+mn-ea"/>
              </a:rPr>
              <a:t>不过可以对服务器进行带宽升级，以应付临时的需要。</a:t>
            </a:r>
            <a:endParaRPr lang="zh-CN" altLang="en-US" dirty="0">
              <a:solidFill>
                <a:srgbClr val="183A5D"/>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207741" y="159821"/>
            <a:ext cx="6051597" cy="706755"/>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测试计划</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zh-CN" altLang="en-US" sz="2000" dirty="0" smtClean="0">
                <a:solidFill>
                  <a:srgbClr val="183A5D"/>
                </a:solidFill>
                <a:latin typeface="微软雅黑" panose="020B0503020204020204" pitchFamily="34" charset="-122"/>
                <a:ea typeface="微软雅黑" panose="020B0503020204020204" pitchFamily="34" charset="-122"/>
              </a:rPr>
              <a:t>性能测试（使用</a:t>
            </a:r>
            <a:r>
              <a:rPr lang="en-US" altLang="zh-CN" sz="2000" dirty="0" smtClean="0">
                <a:solidFill>
                  <a:srgbClr val="183A5D"/>
                </a:solidFill>
                <a:latin typeface="微软雅黑" panose="020B0503020204020204" pitchFamily="34" charset="-122"/>
                <a:ea typeface="微软雅黑" panose="020B0503020204020204" pitchFamily="34" charset="-122"/>
              </a:rPr>
              <a:t>android profiler</a:t>
            </a:r>
            <a:r>
              <a:rPr lang="zh-CN" altLang="en-US" sz="2000" dirty="0" smtClean="0">
                <a:solidFill>
                  <a:srgbClr val="183A5D"/>
                </a:solidFill>
                <a:latin typeface="微软雅黑" panose="020B0503020204020204" pitchFamily="34" charset="-122"/>
                <a:ea typeface="微软雅黑" panose="020B0503020204020204" pitchFamily="34" charset="-122"/>
              </a:rPr>
              <a:t>）</a:t>
            </a:r>
            <a:endParaRPr lang="zh-CN" altLang="en-US" sz="2000" dirty="0" smtClean="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42128" y="983714"/>
            <a:ext cx="5270500" cy="28194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051" y="983714"/>
            <a:ext cx="5270500" cy="28194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69" y="3852230"/>
            <a:ext cx="5270500" cy="28194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051" y="3852230"/>
            <a:ext cx="5270500" cy="2819400"/>
          </a:xfrm>
          <a:prstGeom prst="rect">
            <a:avLst/>
          </a:prstGeom>
        </p:spPr>
      </p:pic>
    </p:spTree>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11" y="-59044"/>
            <a:ext cx="12189743" cy="1125330"/>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191139" y="212042"/>
            <a:ext cx="1808480" cy="583565"/>
          </a:xfrm>
          <a:prstGeom prst="rect">
            <a:avLst/>
          </a:prstGeom>
        </p:spPr>
        <p:txBody>
          <a:bodyPr wrap="non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项目简介</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2055291" y="2076700"/>
          <a:ext cx="8088630" cy="1167765"/>
        </p:xfrm>
        <a:graphic>
          <a:graphicData uri="http://schemas.openxmlformats.org/drawingml/2006/table">
            <a:tbl>
              <a:tblPr firstRow="1" bandRow="1">
                <a:tableStyleId>{5FD0F851-EC5A-4D38-B0AD-8093EC10F338}</a:tableStyleId>
              </a:tblPr>
              <a:tblGrid>
                <a:gridCol w="1250315"/>
                <a:gridCol w="2048510"/>
                <a:gridCol w="3167380"/>
                <a:gridCol w="1622425"/>
              </a:tblGrid>
              <a:tr h="504825">
                <a:tc>
                  <a:txBody>
                    <a:bodyPr/>
                    <a:lstStyle/>
                    <a:p>
                      <a:pPr lvl="0" indent="267970" algn="l">
                        <a:spcAft>
                          <a:spcPts val="0"/>
                        </a:spcAft>
                      </a:pPr>
                      <a:r>
                        <a:rPr lang="zh-CN" sz="1800" b="1" kern="100" dirty="0">
                          <a:effectLst/>
                          <a:latin typeface="+mn-ea"/>
                          <a:ea typeface="+mn-ea"/>
                          <a:cs typeface="Times New Roman" panose="02020603050405020304" pitchFamily="18" charset="0"/>
                        </a:rPr>
                        <a:t>姓名</a:t>
                      </a:r>
                      <a:endParaRPr lang="zh-CN" sz="1800" kern="100" dirty="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lvl="0" indent="267970" algn="l">
                        <a:spcAft>
                          <a:spcPts val="0"/>
                        </a:spcAft>
                      </a:pPr>
                      <a:r>
                        <a:rPr lang="zh-CN" sz="1800" b="1" kern="100" dirty="0">
                          <a:effectLst/>
                          <a:latin typeface="+mn-ea"/>
                          <a:ea typeface="+mn-ea"/>
                          <a:cs typeface="Times New Roman" panose="02020603050405020304" pitchFamily="18" charset="0"/>
                        </a:rPr>
                        <a:t>联系电话</a:t>
                      </a:r>
                      <a:endParaRPr lang="zh-CN" sz="1800" kern="100" dirty="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lvl="0" indent="267970" algn="l">
                        <a:spcAft>
                          <a:spcPts val="0"/>
                        </a:spcAft>
                      </a:pPr>
                      <a:r>
                        <a:rPr lang="zh-CN" sz="1800" b="1" kern="100">
                          <a:effectLst/>
                          <a:latin typeface="+mn-ea"/>
                          <a:ea typeface="+mn-ea"/>
                          <a:cs typeface="Times New Roman" panose="02020603050405020304" pitchFamily="18" charset="0"/>
                        </a:rPr>
                        <a:t>邮箱</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lvl="0" indent="267970" algn="l">
                        <a:spcAft>
                          <a:spcPts val="0"/>
                        </a:spcAft>
                      </a:pPr>
                      <a:r>
                        <a:rPr lang="zh-CN" sz="1800" b="1" kern="100">
                          <a:effectLst/>
                          <a:latin typeface="+mn-ea"/>
                          <a:ea typeface="+mn-ea"/>
                          <a:cs typeface="Times New Roman" panose="02020603050405020304" pitchFamily="18" charset="0"/>
                        </a:rPr>
                        <a:t>地址</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r>
              <a:tr h="662940">
                <a:tc>
                  <a:txBody>
                    <a:bodyPr/>
                    <a:lstStyle/>
                    <a:p>
                      <a:pPr lvl="0" indent="266700" algn="l">
                        <a:spcAft>
                          <a:spcPts val="0"/>
                        </a:spcAft>
                      </a:pPr>
                      <a:r>
                        <a:rPr lang="zh-CN" sz="1800" kern="100">
                          <a:effectLst/>
                          <a:latin typeface="+mn-ea"/>
                          <a:ea typeface="+mn-ea"/>
                          <a:cs typeface="Times New Roman" panose="02020603050405020304" pitchFamily="18" charset="0"/>
                        </a:rPr>
                        <a:t>杨枨</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lvl="0" indent="266700" algn="l">
                        <a:spcAft>
                          <a:spcPts val="0"/>
                        </a:spcAft>
                      </a:pPr>
                      <a:r>
                        <a:rPr lang="en-US" sz="1800" kern="100" dirty="0">
                          <a:effectLst/>
                          <a:latin typeface="+mn-ea"/>
                          <a:ea typeface="+mn-ea"/>
                          <a:cs typeface="Times New Roman" panose="02020603050405020304" pitchFamily="18" charset="0"/>
                        </a:rPr>
                        <a:t>13357102333</a:t>
                      </a:r>
                      <a:endParaRPr lang="en-US" sz="1800" kern="100" dirty="0">
                        <a:effectLst/>
                        <a:latin typeface="+mn-ea"/>
                        <a:ea typeface="+mn-ea"/>
                        <a:cs typeface="Times New Roman" panose="02020603050405020304" pitchFamily="18" charset="0"/>
                      </a:endParaRPr>
                    </a:p>
                  </a:txBody>
                  <a:tcPr marL="68567" marR="68567" marT="0" marB="0" anchor="ctr"/>
                </a:tc>
                <a:tc>
                  <a:txBody>
                    <a:bodyPr/>
                    <a:lstStyle/>
                    <a:p>
                      <a:pPr lvl="0" indent="127000" algn="l">
                        <a:spcAft>
                          <a:spcPts val="0"/>
                        </a:spcAft>
                      </a:pPr>
                      <a:r>
                        <a:rPr lang="en-US" sz="1800" u="none" strike="noStrike" kern="100" dirty="0">
                          <a:solidFill>
                            <a:srgbClr val="0563C1"/>
                          </a:solidFill>
                          <a:effectLst/>
                          <a:latin typeface="+mn-ea"/>
                          <a:ea typeface="+mn-ea"/>
                          <a:cs typeface="Times New Roman" panose="02020603050405020304" pitchFamily="18" charset="0"/>
                        </a:rPr>
                        <a:t>yangc@zucc.edu.cn</a:t>
                      </a:r>
                      <a:endParaRPr lang="en-US" sz="1800" u="none" strike="noStrike" kern="100" dirty="0">
                        <a:solidFill>
                          <a:srgbClr val="0563C1"/>
                        </a:solidFill>
                        <a:effectLst/>
                        <a:latin typeface="+mn-ea"/>
                        <a:ea typeface="+mn-ea"/>
                        <a:cs typeface="Times New Roman" panose="02020603050405020304" pitchFamily="18" charset="0"/>
                      </a:endParaRPr>
                    </a:p>
                  </a:txBody>
                  <a:tcPr marL="68567" marR="68567" marT="0" marB="0" anchor="ctr"/>
                </a:tc>
                <a:tc>
                  <a:txBody>
                    <a:bodyPr/>
                    <a:lstStyle/>
                    <a:p>
                      <a:pPr lvl="0" indent="266700" algn="l">
                        <a:spcAft>
                          <a:spcPts val="0"/>
                        </a:spcAft>
                      </a:pPr>
                      <a:r>
                        <a:rPr sz="1800" kern="100">
                          <a:effectLst/>
                          <a:latin typeface="+mn-ea"/>
                          <a:ea typeface="+mn-ea"/>
                          <a:cs typeface="Times New Roman" panose="02020603050405020304" pitchFamily="18" charset="0"/>
                        </a:rPr>
                        <a:t>理四504</a:t>
                      </a:r>
                      <a:endParaRPr sz="1800" kern="100">
                        <a:effectLst/>
                        <a:latin typeface="+mn-ea"/>
                        <a:ea typeface="+mn-ea"/>
                        <a:cs typeface="Times New Roman" panose="02020603050405020304" pitchFamily="18" charset="0"/>
                      </a:endParaRPr>
                    </a:p>
                  </a:txBody>
                  <a:tcPr marL="68567" marR="68567" marT="0" marB="0" anchor="ctr"/>
                </a:tc>
              </a:tr>
            </a:tbl>
          </a:graphicData>
        </a:graphic>
      </p:graphicFrame>
      <p:sp>
        <p:nvSpPr>
          <p:cNvPr id="5" name="文本框 4"/>
          <p:cNvSpPr txBox="1"/>
          <p:nvPr/>
        </p:nvSpPr>
        <p:spPr>
          <a:xfrm>
            <a:off x="2055291" y="1530067"/>
            <a:ext cx="3608672" cy="368300"/>
          </a:xfrm>
          <a:prstGeom prst="rect">
            <a:avLst/>
          </a:prstGeom>
          <a:noFill/>
        </p:spPr>
        <p:txBody>
          <a:bodyPr wrap="square" rtlCol="0">
            <a:spAutoFit/>
          </a:bodyPr>
          <a:lstStyle/>
          <a:p>
            <a:r>
              <a:rPr lang="zh-CN" altLang="en-US"/>
              <a:t>项目提出者：</a:t>
            </a:r>
            <a:endParaRPr lang="zh-CN" altLang="en-US"/>
          </a:p>
        </p:txBody>
      </p:sp>
      <p:sp>
        <p:nvSpPr>
          <p:cNvPr id="7" name="文本框 6"/>
          <p:cNvSpPr txBox="1"/>
          <p:nvPr/>
        </p:nvSpPr>
        <p:spPr>
          <a:xfrm>
            <a:off x="2055291" y="4218091"/>
            <a:ext cx="1496418" cy="368300"/>
          </a:xfrm>
          <a:prstGeom prst="rect">
            <a:avLst/>
          </a:prstGeom>
          <a:noFill/>
        </p:spPr>
        <p:txBody>
          <a:bodyPr wrap="square" rtlCol="0">
            <a:spAutoFit/>
          </a:bodyPr>
          <a:lstStyle/>
          <a:p>
            <a:r>
              <a:rPr lang="zh-CN" altLang="en-US" dirty="0"/>
              <a:t>项目用户：</a:t>
            </a:r>
            <a:endParaRPr lang="zh-CN" altLang="en-US" dirty="0"/>
          </a:p>
        </p:txBody>
      </p:sp>
      <p:sp>
        <p:nvSpPr>
          <p:cNvPr id="8" name="文本框 7"/>
          <p:cNvSpPr txBox="1"/>
          <p:nvPr/>
        </p:nvSpPr>
        <p:spPr>
          <a:xfrm>
            <a:off x="2055291" y="4586391"/>
            <a:ext cx="6715151" cy="368300"/>
          </a:xfrm>
          <a:prstGeom prst="rect">
            <a:avLst/>
          </a:prstGeom>
          <a:noFill/>
        </p:spPr>
        <p:txBody>
          <a:bodyPr wrap="square" rtlCol="0">
            <a:spAutoFit/>
          </a:bodyPr>
          <a:lstStyle/>
          <a:p>
            <a:r>
              <a:rPr lang="zh-CN" altLang="en-US" b="1"/>
              <a:t>喜欢喝酒以及对酒文化感兴趣的群体。</a:t>
            </a:r>
            <a:endParaRPr lang="zh-CN" altLang="en-US" b="1"/>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171700" y="160020"/>
            <a:ext cx="8202295"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测试计划—系统测试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019810" y="1404620"/>
            <a:ext cx="2759075" cy="4906645"/>
          </a:xfrm>
          <a:prstGeom prst="rect">
            <a:avLst/>
          </a:prstGeom>
        </p:spPr>
      </p:pic>
      <p:pic>
        <p:nvPicPr>
          <p:cNvPr id="7" name="图片 6"/>
          <p:cNvPicPr>
            <a:picLocks noChangeAspect="1"/>
          </p:cNvPicPr>
          <p:nvPr/>
        </p:nvPicPr>
        <p:blipFill>
          <a:blip r:embed="rId2"/>
          <a:stretch>
            <a:fillRect/>
          </a:stretch>
        </p:blipFill>
        <p:spPr>
          <a:xfrm>
            <a:off x="4534535" y="1404620"/>
            <a:ext cx="2759710" cy="4906645"/>
          </a:xfrm>
          <a:prstGeom prst="rect">
            <a:avLst/>
          </a:prstGeom>
        </p:spPr>
      </p:pic>
      <p:pic>
        <p:nvPicPr>
          <p:cNvPr id="8" name="图片 7"/>
          <p:cNvPicPr>
            <a:picLocks noChangeAspect="1"/>
          </p:cNvPicPr>
          <p:nvPr/>
        </p:nvPicPr>
        <p:blipFill>
          <a:blip r:embed="rId3"/>
          <a:stretch>
            <a:fillRect/>
          </a:stretch>
        </p:blipFill>
        <p:spPr>
          <a:xfrm>
            <a:off x="8260080" y="1404620"/>
            <a:ext cx="2759710" cy="4907280"/>
          </a:xfrm>
          <a:prstGeom prst="rect">
            <a:avLst/>
          </a:prstGeom>
        </p:spPr>
      </p:pic>
      <p:sp>
        <p:nvSpPr>
          <p:cNvPr id="212" name=" 212"/>
          <p:cNvSpPr/>
          <p:nvPr/>
        </p:nvSpPr>
        <p:spPr>
          <a:xfrm>
            <a:off x="1522095" y="1692275"/>
            <a:ext cx="1268730" cy="1809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 212"/>
          <p:cNvSpPr/>
          <p:nvPr/>
        </p:nvSpPr>
        <p:spPr>
          <a:xfrm>
            <a:off x="4391025" y="1692275"/>
            <a:ext cx="1268730" cy="1809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 212"/>
          <p:cNvSpPr/>
          <p:nvPr/>
        </p:nvSpPr>
        <p:spPr>
          <a:xfrm>
            <a:off x="8260080" y="1692275"/>
            <a:ext cx="1268730" cy="1809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171700" y="160020"/>
            <a:ext cx="8202295"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测试计划—系统测试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77290" y="1698625"/>
            <a:ext cx="3070225" cy="3666490"/>
          </a:xfrm>
          <a:prstGeom prst="rect">
            <a:avLst/>
          </a:prstGeom>
        </p:spPr>
      </p:pic>
      <p:sp>
        <p:nvSpPr>
          <p:cNvPr id="7" name="文本框 6"/>
          <p:cNvSpPr txBox="1"/>
          <p:nvPr/>
        </p:nvSpPr>
        <p:spPr>
          <a:xfrm>
            <a:off x="5497195" y="2644775"/>
            <a:ext cx="4567555" cy="1568450"/>
          </a:xfrm>
          <a:prstGeom prst="rect">
            <a:avLst/>
          </a:prstGeom>
          <a:noFill/>
        </p:spPr>
        <p:txBody>
          <a:bodyPr wrap="square" rtlCol="0">
            <a:spAutoFit/>
          </a:bodyPr>
          <a:lstStyle/>
          <a:p>
            <a:r>
              <a:rPr lang="zh-CN" altLang="en-US" sz="2400">
                <a:solidFill>
                  <a:prstClr val="black"/>
                </a:solidFill>
              </a:rPr>
              <a:t>根据用户的反馈，做了一些缺陷的修改</a:t>
            </a:r>
            <a:endParaRPr lang="zh-CN" altLang="en-US" sz="2400">
              <a:solidFill>
                <a:prstClr val="black"/>
              </a:solidFill>
            </a:endParaRPr>
          </a:p>
          <a:p>
            <a:r>
              <a:rPr lang="zh-CN" altLang="en-US" sz="2400">
                <a:solidFill>
                  <a:prstClr val="black"/>
                </a:solidFill>
              </a:rPr>
              <a:t>最终符合测试用户的需求，而后会在总结部分做介绍</a:t>
            </a:r>
            <a:endParaRPr lang="zh-CN" altLang="en-US" sz="2400">
              <a:solidFill>
                <a:prstClr val="black"/>
              </a:solidFill>
            </a:endParaRPr>
          </a:p>
        </p:txBody>
      </p:sp>
      <p:sp>
        <p:nvSpPr>
          <p:cNvPr id="8" name="文本框 7"/>
          <p:cNvSpPr txBox="1"/>
          <p:nvPr/>
        </p:nvSpPr>
        <p:spPr>
          <a:xfrm>
            <a:off x="1292225" y="995680"/>
            <a:ext cx="3419475" cy="368300"/>
          </a:xfrm>
          <a:prstGeom prst="rect">
            <a:avLst/>
          </a:prstGeom>
          <a:noFill/>
        </p:spPr>
        <p:txBody>
          <a:bodyPr wrap="square" rtlCol="0">
            <a:spAutoFit/>
          </a:bodyPr>
          <a:lstStyle/>
          <a:p>
            <a:r>
              <a:rPr lang="zh-CN" altLang="en-US">
                <a:solidFill>
                  <a:prstClr val="black"/>
                </a:solidFill>
              </a:rPr>
              <a:t>用户反馈记录</a:t>
            </a:r>
            <a:endParaRPr lang="zh-CN" altLang="en-US">
              <a:solidFill>
                <a:prstClr val="black"/>
              </a:solidFill>
            </a:endParaRPr>
          </a:p>
        </p:txBody>
      </p:sp>
    </p:spTree>
  </p:cSld>
  <p:clrMapOvr>
    <a:masterClrMapping/>
  </p:clrMapOvr>
  <p:transition spd="slow" advClick="0" advTm="0">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prstClr val="white"/>
                </a:solidFill>
              </a:rPr>
              <a:t>2</a:t>
            </a:r>
            <a:endParaRPr lang="en-US" sz="2400" dirty="0">
              <a:solidFill>
                <a:prstClr val="white"/>
              </a:solidFill>
            </a:endParaRPr>
          </a:p>
        </p:txBody>
      </p:sp>
      <p:sp>
        <p:nvSpPr>
          <p:cNvPr id="4" name="文本框 3"/>
          <p:cNvSpPr txBox="1"/>
          <p:nvPr/>
        </p:nvSpPr>
        <p:spPr>
          <a:xfrm>
            <a:off x="2171700" y="160020"/>
            <a:ext cx="8202295"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测试计划—</a:t>
            </a:r>
            <a:r>
              <a:rPr lang="zh-CN" altLang="en-US" sz="2665" dirty="0">
                <a:solidFill>
                  <a:srgbClr val="183A5D"/>
                </a:solidFill>
                <a:latin typeface="微软雅黑" panose="020B0503020204020204" pitchFamily="34" charset="-122"/>
                <a:ea typeface="微软雅黑" panose="020B0503020204020204" pitchFamily="34" charset="-122"/>
              </a:rPr>
              <a:t>确认测试（最终用户）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292225" y="995680"/>
            <a:ext cx="3419475" cy="460375"/>
          </a:xfrm>
          <a:prstGeom prst="rect">
            <a:avLst/>
          </a:prstGeom>
          <a:noFill/>
        </p:spPr>
        <p:txBody>
          <a:bodyPr wrap="square" rtlCol="0">
            <a:spAutoFit/>
          </a:bodyPr>
          <a:lstStyle/>
          <a:p>
            <a:r>
              <a:rPr lang="zh-CN" altLang="en-US" sz="2400">
                <a:solidFill>
                  <a:prstClr val="black"/>
                </a:solidFill>
              </a:rPr>
              <a:t>用户反馈</a:t>
            </a:r>
            <a:endParaRPr lang="zh-CN" altLang="en-US" sz="2400">
              <a:solidFill>
                <a:prstClr val="black"/>
              </a:solidFill>
            </a:endParaRPr>
          </a:p>
        </p:txBody>
      </p:sp>
      <p:graphicFrame>
        <p:nvGraphicFramePr>
          <p:cNvPr id="6" name="表格 5"/>
          <p:cNvGraphicFramePr/>
          <p:nvPr/>
        </p:nvGraphicFramePr>
        <p:xfrm>
          <a:off x="5697855" y="1805305"/>
          <a:ext cx="5918200" cy="4108450"/>
        </p:xfrm>
        <a:graphic>
          <a:graphicData uri="http://schemas.openxmlformats.org/drawingml/2006/table">
            <a:tbl>
              <a:tblPr firstRow="1" bandRow="1">
                <a:tableStyleId>{5C22544A-7EE6-4342-B048-85BDC9FD1C3A}</a:tableStyleId>
              </a:tblPr>
              <a:tblGrid>
                <a:gridCol w="2959100"/>
                <a:gridCol w="2959100"/>
              </a:tblGrid>
              <a:tr h="676275">
                <a:tc>
                  <a:txBody>
                    <a:bodyPr/>
                    <a:p>
                      <a:pPr>
                        <a:buNone/>
                      </a:pPr>
                      <a:r>
                        <a:rPr lang="zh-CN" altLang="en-US"/>
                        <a:t>姓名</a:t>
                      </a:r>
                      <a:endParaRPr lang="zh-CN" altLang="en-US"/>
                    </a:p>
                  </a:txBody>
                  <a:tcPr/>
                </a:tc>
                <a:tc>
                  <a:txBody>
                    <a:bodyPr/>
                    <a:p>
                      <a:pPr>
                        <a:buNone/>
                      </a:pPr>
                      <a:r>
                        <a:rPr lang="zh-CN" altLang="en-US"/>
                        <a:t>反馈效果</a:t>
                      </a:r>
                      <a:endParaRPr lang="zh-CN" altLang="en-US"/>
                    </a:p>
                  </a:txBody>
                  <a:tcPr/>
                </a:tc>
              </a:tr>
              <a:tr h="676275">
                <a:tc>
                  <a:txBody>
                    <a:bodyPr/>
                    <a:p>
                      <a:pPr>
                        <a:buNone/>
                      </a:pPr>
                      <a:r>
                        <a:rPr lang="zh-CN" altLang="en-US"/>
                        <a:t>杨枨（软件工程专业负责人，以及此项目的下达者）</a:t>
                      </a:r>
                      <a:endParaRPr lang="zh-CN" altLang="en-US"/>
                    </a:p>
                  </a:txBody>
                  <a:tcPr/>
                </a:tc>
                <a:tc>
                  <a:txBody>
                    <a:bodyPr/>
                    <a:p>
                      <a:pPr>
                        <a:buNone/>
                      </a:pPr>
                      <a:r>
                        <a:rPr lang="zh-CN" altLang="en-US"/>
                        <a:t>满意，挺好的</a:t>
                      </a:r>
                      <a:endParaRPr lang="zh-CN" altLang="en-US"/>
                    </a:p>
                  </a:txBody>
                  <a:tcPr/>
                </a:tc>
              </a:tr>
              <a:tr h="727075">
                <a:tc>
                  <a:txBody>
                    <a:bodyPr/>
                    <a:p>
                      <a:pPr>
                        <a:buNone/>
                      </a:pPr>
                      <a:r>
                        <a:rPr lang="zh-CN" altLang="en-US"/>
                        <a:t>洋溢 （软件工程专业学生）</a:t>
                      </a:r>
                      <a:endParaRPr lang="zh-CN" altLang="en-US"/>
                    </a:p>
                  </a:txBody>
                  <a:tcPr/>
                </a:tc>
                <a:tc>
                  <a:txBody>
                    <a:bodyPr/>
                    <a:p>
                      <a:pPr>
                        <a:buNone/>
                      </a:pPr>
                      <a:r>
                        <a:rPr lang="zh-CN" altLang="en-US"/>
                        <a:t>满意</a:t>
                      </a:r>
                      <a:endParaRPr lang="zh-CN" altLang="en-US"/>
                    </a:p>
                  </a:txBody>
                  <a:tcPr/>
                </a:tc>
              </a:tr>
              <a:tr h="676275">
                <a:tc>
                  <a:txBody>
                    <a:bodyPr/>
                    <a:p>
                      <a:pPr>
                        <a:buNone/>
                      </a:pPr>
                      <a:r>
                        <a:rPr lang="zh-CN" altLang="en-US"/>
                        <a:t>陈禹翰 （文科类专业学生）</a:t>
                      </a:r>
                      <a:endParaRPr lang="zh-CN" altLang="en-US"/>
                    </a:p>
                  </a:txBody>
                  <a:tcPr/>
                </a:tc>
                <a:tc>
                  <a:txBody>
                    <a:bodyPr/>
                    <a:p>
                      <a:pPr>
                        <a:buNone/>
                      </a:pPr>
                      <a:r>
                        <a:rPr lang="zh-CN" altLang="en-US"/>
                        <a:t>满足了的需求</a:t>
                      </a:r>
                      <a:endParaRPr lang="zh-CN" altLang="en-US"/>
                    </a:p>
                  </a:txBody>
                  <a:tcPr/>
                </a:tc>
              </a:tr>
              <a:tr h="676275">
                <a:tc>
                  <a:txBody>
                    <a:bodyPr/>
                    <a:p>
                      <a:pPr>
                        <a:buNone/>
                      </a:pPr>
                      <a:r>
                        <a:rPr lang="zh-CN" altLang="en-US"/>
                        <a:t>邓晰 （软件工程专业学生）</a:t>
                      </a:r>
                      <a:endParaRPr lang="zh-CN" altLang="en-US"/>
                    </a:p>
                  </a:txBody>
                  <a:tcPr/>
                </a:tc>
                <a:tc>
                  <a:txBody>
                    <a:bodyPr/>
                    <a:p>
                      <a:pPr>
                        <a:buNone/>
                      </a:pPr>
                      <a:r>
                        <a:rPr lang="zh-CN" altLang="en-US"/>
                        <a:t>很好，满足了我的需求</a:t>
                      </a:r>
                      <a:endParaRPr lang="zh-CN" altLang="en-US"/>
                    </a:p>
                  </a:txBody>
                  <a:tcPr/>
                </a:tc>
              </a:tr>
              <a:tr h="676275">
                <a:tc>
                  <a:txBody>
                    <a:bodyPr/>
                    <a:p>
                      <a:pPr>
                        <a:buNone/>
                      </a:pPr>
                      <a:r>
                        <a:rPr lang="zh-CN" altLang="en-US"/>
                        <a:t>俞轶风  （软件工程专业学生</a:t>
                      </a:r>
                      <a:endParaRPr lang="zh-CN" altLang="en-US"/>
                    </a:p>
                  </a:txBody>
                  <a:tcPr/>
                </a:tc>
                <a:tc>
                  <a:txBody>
                    <a:bodyPr/>
                    <a:p>
                      <a:pPr>
                        <a:buNone/>
                      </a:pPr>
                      <a:r>
                        <a:rPr lang="zh-CN" altLang="en-US"/>
                        <a:t>界面非常喜欢，功能也可以用</a:t>
                      </a:r>
                      <a:endParaRPr lang="zh-CN" altLang="en-US"/>
                    </a:p>
                  </a:txBody>
                  <a:tcPr/>
                </a:tc>
              </a:tr>
            </a:tbl>
          </a:graphicData>
        </a:graphic>
      </p:graphicFrame>
      <p:pic>
        <p:nvPicPr>
          <p:cNvPr id="9" name="图片 8"/>
          <p:cNvPicPr>
            <a:picLocks noChangeAspect="1"/>
          </p:cNvPicPr>
          <p:nvPr/>
        </p:nvPicPr>
        <p:blipFill>
          <a:blip r:embed="rId1"/>
          <a:stretch>
            <a:fillRect/>
          </a:stretch>
        </p:blipFill>
        <p:spPr>
          <a:xfrm>
            <a:off x="198755" y="1962785"/>
            <a:ext cx="5184775" cy="3793490"/>
          </a:xfrm>
          <a:prstGeom prst="rect">
            <a:avLst/>
          </a:prstGeom>
        </p:spPr>
      </p:pic>
    </p:spTree>
  </p:cSld>
  <p:clrMapOvr>
    <a:masterClrMapping/>
  </p:clrMapOvr>
  <p:transition spd="slow" advClick="0" advTm="0">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2</a:t>
            </a:r>
            <a:endParaRPr lang="en-US" sz="2400" dirty="0">
              <a:solidFill>
                <a:prstClr val="white"/>
              </a:solidFill>
            </a:endParaRPr>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及时修订了项目计划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708275" y="1342390"/>
            <a:ext cx="6774815" cy="4534535"/>
          </a:xfrm>
          <a:prstGeom prst="rect">
            <a:avLst/>
          </a:prstGeom>
        </p:spPr>
      </p:pic>
    </p:spTree>
  </p:cSld>
  <p:clrMapOvr>
    <a:masterClrMapping/>
  </p:clrMapOvr>
  <p:transition spd="slow" advClick="0" advTm="0">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rPr>
              <a:t>2</a:t>
            </a:r>
            <a:endParaRPr lang="en-US" altLang="zh-CN" sz="2400" dirty="0">
              <a:solidFill>
                <a:prstClr val="white"/>
              </a:solidFill>
            </a:endParaRPr>
          </a:p>
        </p:txBody>
      </p:sp>
      <p:sp>
        <p:nvSpPr>
          <p:cNvPr id="4" name="文本框 3"/>
          <p:cNvSpPr txBox="1"/>
          <p:nvPr/>
        </p:nvSpPr>
        <p:spPr>
          <a:xfrm>
            <a:off x="2228057" y="191566"/>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测试结果</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0" y="1230924"/>
            <a:ext cx="6359775" cy="5020408"/>
          </a:xfrm>
          <a:prstGeom prst="rect">
            <a:avLst/>
          </a:prstGeom>
        </p:spPr>
      </p:pic>
      <p:pic>
        <p:nvPicPr>
          <p:cNvPr id="6" name="图片 5"/>
          <p:cNvPicPr>
            <a:picLocks noChangeAspect="1"/>
          </p:cNvPicPr>
          <p:nvPr/>
        </p:nvPicPr>
        <p:blipFill>
          <a:blip r:embed="rId2"/>
          <a:stretch>
            <a:fillRect/>
          </a:stretch>
        </p:blipFill>
        <p:spPr>
          <a:xfrm>
            <a:off x="6359775" y="997036"/>
            <a:ext cx="5126634" cy="5334593"/>
          </a:xfrm>
          <a:prstGeom prst="rect">
            <a:avLst/>
          </a:prstGeom>
        </p:spPr>
      </p:pic>
    </p:spTree>
  </p:cSld>
  <p:clrMapOvr>
    <a:masterClrMapping/>
  </p:clrMapOvr>
  <p:transition spd="slow" advClick="0" advTm="0">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rPr>
              <a:t>2</a:t>
            </a:r>
            <a:endParaRPr lang="en-US" altLang="zh-CN" sz="2400" dirty="0">
              <a:solidFill>
                <a:prstClr val="white"/>
              </a:solidFill>
            </a:endParaRPr>
          </a:p>
        </p:txBody>
      </p:sp>
      <p:sp>
        <p:nvSpPr>
          <p:cNvPr id="4" name="文本框 3"/>
          <p:cNvSpPr txBox="1"/>
          <p:nvPr/>
        </p:nvSpPr>
        <p:spPr>
          <a:xfrm>
            <a:off x="2228057" y="191566"/>
            <a:ext cx="6051597" cy="707886"/>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用户实际环境测试</a:t>
            </a:r>
            <a:endParaRPr lang="en-US" altLang="zh-CN" sz="2000" dirty="0">
              <a:solidFill>
                <a:srgbClr val="183A5D"/>
              </a:solidFill>
              <a:latin typeface="微软雅黑" panose="020B0503020204020204" pitchFamily="34" charset="-122"/>
              <a:ea typeface="微软雅黑" panose="020B0503020204020204" pitchFamily="34" charset="-122"/>
            </a:endParaRPr>
          </a:p>
          <a:p>
            <a:r>
              <a:rPr lang="zh-CN" altLang="en-US" sz="2000" dirty="0" smtClean="0">
                <a:solidFill>
                  <a:srgbClr val="183A5D"/>
                </a:solidFill>
                <a:latin typeface="微软雅黑" panose="020B0503020204020204" pitchFamily="34" charset="-122"/>
                <a:ea typeface="微软雅黑" panose="020B0503020204020204" pitchFamily="34" charset="-122"/>
              </a:rPr>
              <a:t>在</a:t>
            </a:r>
            <a:r>
              <a:rPr lang="en-US" altLang="zh-CN" sz="2000" dirty="0" smtClean="0">
                <a:solidFill>
                  <a:srgbClr val="183A5D"/>
                </a:solidFill>
                <a:latin typeface="微软雅黑" panose="020B0503020204020204" pitchFamily="34" charset="-122"/>
                <a:ea typeface="微软雅黑" panose="020B0503020204020204" pitchFamily="34" charset="-122"/>
              </a:rPr>
              <a:t>OnePlus3</a:t>
            </a:r>
            <a:r>
              <a:rPr lang="zh-CN" altLang="en-US" sz="2000" dirty="0" smtClean="0">
                <a:solidFill>
                  <a:srgbClr val="183A5D"/>
                </a:solidFill>
                <a:latin typeface="微软雅黑" panose="020B0503020204020204" pitchFamily="34" charset="-122"/>
                <a:ea typeface="微软雅黑" panose="020B0503020204020204" pitchFamily="34" charset="-122"/>
              </a:rPr>
              <a:t>上</a:t>
            </a:r>
            <a:r>
              <a:rPr lang="zh-CN" altLang="en-US" sz="2000" dirty="0">
                <a:solidFill>
                  <a:srgbClr val="183A5D"/>
                </a:solidFill>
                <a:latin typeface="微软雅黑" panose="020B0503020204020204" pitchFamily="34" charset="-122"/>
                <a:ea typeface="微软雅黑" panose="020B0503020204020204" pitchFamily="34" charset="-122"/>
              </a:rPr>
              <a:t>功能一切正常</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16386" name="Picture 2" descr="C:\Users\ADMINI~1\AppData\Local\Temp\WeChat Files\45113001004627647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0584" y="899452"/>
            <a:ext cx="3145081" cy="559125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ADMINI~1\AppData\Local\Temp\WeChat Files\26194959257498342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1" y="899451"/>
            <a:ext cx="3145080" cy="559125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sers\ADMINI~1\AppData\Local\Temp\WeChat Files\2251192494341397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5761" y="899451"/>
            <a:ext cx="3145081" cy="55912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solidFill>
                  <a:prstClr val="white"/>
                </a:solidFill>
              </a:rPr>
              <a:t>2</a:t>
            </a:r>
            <a:endParaRPr lang="en-US" altLang="zh-CN" sz="2400" dirty="0">
              <a:solidFill>
                <a:prstClr val="white"/>
              </a:solidFill>
            </a:endParaRPr>
          </a:p>
        </p:txBody>
      </p:sp>
      <p:sp>
        <p:nvSpPr>
          <p:cNvPr id="4" name="文本框 3"/>
          <p:cNvSpPr txBox="1"/>
          <p:nvPr/>
        </p:nvSpPr>
        <p:spPr>
          <a:xfrm>
            <a:off x="2228057" y="191566"/>
            <a:ext cx="6051597" cy="707886"/>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用户实际环境</a:t>
            </a:r>
            <a:r>
              <a:rPr lang="zh-CN" altLang="en-US" sz="2000" dirty="0" smtClean="0">
                <a:solidFill>
                  <a:srgbClr val="183A5D"/>
                </a:solidFill>
                <a:latin typeface="微软雅黑" panose="020B0503020204020204" pitchFamily="34" charset="-122"/>
                <a:ea typeface="微软雅黑" panose="020B0503020204020204" pitchFamily="34" charset="-122"/>
              </a:rPr>
              <a:t>测试</a:t>
            </a:r>
            <a:endParaRPr lang="en-US" altLang="zh-CN" sz="2000" dirty="0">
              <a:solidFill>
                <a:srgbClr val="183A5D"/>
              </a:solidFill>
              <a:latin typeface="微软雅黑" panose="020B0503020204020204" pitchFamily="34" charset="-122"/>
              <a:ea typeface="微软雅黑" panose="020B0503020204020204" pitchFamily="34" charset="-122"/>
            </a:endParaRPr>
          </a:p>
          <a:p>
            <a:r>
              <a:rPr lang="zh-CN" altLang="en-US" sz="2000" dirty="0" smtClean="0">
                <a:solidFill>
                  <a:srgbClr val="183A5D"/>
                </a:solidFill>
                <a:latin typeface="微软雅黑" panose="020B0503020204020204" pitchFamily="34" charset="-122"/>
                <a:ea typeface="微软雅黑" panose="020B0503020204020204" pitchFamily="34" charset="-122"/>
              </a:rPr>
              <a:t>在</a:t>
            </a:r>
            <a:r>
              <a:rPr lang="en-US" altLang="zh-CN" sz="2000" dirty="0" smtClean="0">
                <a:solidFill>
                  <a:srgbClr val="183A5D"/>
                </a:solidFill>
                <a:latin typeface="微软雅黑" panose="020B0503020204020204" pitchFamily="34" charset="-122"/>
                <a:ea typeface="微软雅黑" panose="020B0503020204020204" pitchFamily="34" charset="-122"/>
              </a:rPr>
              <a:t>HUAWEI P10</a:t>
            </a:r>
            <a:r>
              <a:rPr lang="zh-CN" altLang="en-US" sz="2000" dirty="0" smtClean="0">
                <a:solidFill>
                  <a:srgbClr val="183A5D"/>
                </a:solidFill>
                <a:latin typeface="微软雅黑" panose="020B0503020204020204" pitchFamily="34" charset="-122"/>
                <a:ea typeface="微软雅黑" panose="020B0503020204020204" pitchFamily="34" charset="-122"/>
              </a:rPr>
              <a:t>上功能一切正常</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15362" name="Picture 2" descr="C:\Users\ADMINI~1\AppData\Local\Temp\WeChat Files\49261030157417400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8824" y="1077760"/>
            <a:ext cx="3095487" cy="5503088"/>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I~1\AppData\Local\Temp\WeChat Files\63917215906538093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71062" y="1077760"/>
            <a:ext cx="3095487" cy="550308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Users\ADMINI~1\AppData\Local\Temp\WeChat Files\7556798591566449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7669" y="1062123"/>
            <a:ext cx="3104282" cy="55187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3</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部分</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用户手册</a:t>
            </a:r>
            <a:r>
              <a:rPr lang="en-US" altLang="en-US" sz="2000" dirty="0">
                <a:solidFill>
                  <a:srgbClr val="183A5D"/>
                </a:solidFill>
                <a:latin typeface="微软雅黑" panose="020B0503020204020204" pitchFamily="34" charset="-122"/>
                <a:ea typeface="微软雅黑" panose="020B0503020204020204" pitchFamily="34" charset="-122"/>
              </a:rPr>
              <a:t>——酒界面</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12"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1665" y="835025"/>
            <a:ext cx="4088130" cy="5515610"/>
          </a:xfrm>
          <a:prstGeom prst="rect">
            <a:avLst/>
          </a:prstGeom>
        </p:spPr>
      </p:pic>
      <p:pic>
        <p:nvPicPr>
          <p:cNvPr id="6" name="图片 5" descr="问酒APPScreenshot_20180626-233118"/>
          <p:cNvPicPr>
            <a:picLocks noChangeAspect="1"/>
          </p:cNvPicPr>
          <p:nvPr/>
        </p:nvPicPr>
        <p:blipFill>
          <a:blip r:embed="rId2"/>
          <a:stretch>
            <a:fillRect/>
          </a:stretch>
        </p:blipFill>
        <p:spPr>
          <a:xfrm>
            <a:off x="7174230" y="80645"/>
            <a:ext cx="3646805" cy="6360160"/>
          </a:xfrm>
          <a:prstGeom prst="rect">
            <a:avLst/>
          </a:prstGeom>
        </p:spPr>
      </p:pic>
      <p:cxnSp>
        <p:nvCxnSpPr>
          <p:cNvPr id="148" name="直接箭头连接符 148"/>
          <p:cNvCxnSpPr/>
          <p:nvPr/>
        </p:nvCxnSpPr>
        <p:spPr>
          <a:xfrm>
            <a:off x="4709795" y="3251835"/>
            <a:ext cx="2259330" cy="387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9" name="图片 8" descr="问酒APPScreenshot_20180626-233129"/>
          <p:cNvPicPr>
            <a:picLocks noChangeAspect="1"/>
          </p:cNvPicPr>
          <p:nvPr/>
        </p:nvPicPr>
        <p:blipFill>
          <a:blip r:embed="rId3"/>
          <a:stretch>
            <a:fillRect/>
          </a:stretch>
        </p:blipFill>
        <p:spPr>
          <a:xfrm>
            <a:off x="7280275" y="136525"/>
            <a:ext cx="3595370" cy="6393815"/>
          </a:xfrm>
          <a:prstGeom prst="rect">
            <a:avLst/>
          </a:prstGeom>
        </p:spPr>
      </p:pic>
      <p:pic>
        <p:nvPicPr>
          <p:cNvPr id="10" name="图片 9" descr="Screenshot_20180626-233434"/>
          <p:cNvPicPr>
            <a:picLocks noChangeAspect="1"/>
          </p:cNvPicPr>
          <p:nvPr/>
        </p:nvPicPr>
        <p:blipFill>
          <a:blip r:embed="rId4"/>
          <a:stretch>
            <a:fillRect/>
          </a:stretch>
        </p:blipFill>
        <p:spPr>
          <a:xfrm>
            <a:off x="7174230" y="189865"/>
            <a:ext cx="3535680" cy="6287135"/>
          </a:xfrm>
          <a:prstGeom prst="rect">
            <a:avLst/>
          </a:prstGeom>
        </p:spPr>
      </p:pic>
      <p:pic>
        <p:nvPicPr>
          <p:cNvPr id="11" name="图片 10" descr="问酒APPScreenshot_20180626-233038"/>
          <p:cNvPicPr>
            <a:picLocks noChangeAspect="1"/>
          </p:cNvPicPr>
          <p:nvPr/>
        </p:nvPicPr>
        <p:blipFill>
          <a:blip r:embed="rId5"/>
          <a:stretch>
            <a:fillRect/>
          </a:stretch>
        </p:blipFill>
        <p:spPr>
          <a:xfrm>
            <a:off x="7113270" y="80645"/>
            <a:ext cx="3657600" cy="6504940"/>
          </a:xfrm>
          <a:prstGeom prst="rect">
            <a:avLst/>
          </a:prstGeom>
        </p:spPr>
      </p:pic>
      <p:pic>
        <p:nvPicPr>
          <p:cNvPr id="13" name="图片 12" descr="问酒APPScreenshot_20180626-233055"/>
          <p:cNvPicPr>
            <a:picLocks noChangeAspect="1"/>
          </p:cNvPicPr>
          <p:nvPr/>
        </p:nvPicPr>
        <p:blipFill>
          <a:blip r:embed="rId6"/>
          <a:stretch>
            <a:fillRect/>
          </a:stretch>
        </p:blipFill>
        <p:spPr>
          <a:xfrm>
            <a:off x="7113270" y="80645"/>
            <a:ext cx="3707765" cy="6592570"/>
          </a:xfrm>
          <a:prstGeom prst="rect">
            <a:avLst/>
          </a:prstGeom>
        </p:spPr>
      </p:pic>
      <p:pic>
        <p:nvPicPr>
          <p:cNvPr id="14" name="图片 13" descr="问酒APPScreenshot_20180626-233106"/>
          <p:cNvPicPr>
            <a:picLocks noChangeAspect="1"/>
          </p:cNvPicPr>
          <p:nvPr/>
        </p:nvPicPr>
        <p:blipFill>
          <a:blip r:embed="rId7"/>
          <a:stretch>
            <a:fillRect/>
          </a:stretch>
        </p:blipFill>
        <p:spPr>
          <a:xfrm>
            <a:off x="7204710" y="11430"/>
            <a:ext cx="3616325" cy="6429375"/>
          </a:xfrm>
          <a:prstGeom prst="rect">
            <a:avLst/>
          </a:prstGeom>
        </p:spPr>
      </p:pic>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wipe(down)">
                                      <p:cBhvr>
                                        <p:cTn id="7" dur="580">
                                          <p:stCondLst>
                                            <p:cond delay="0"/>
                                          </p:stCondLst>
                                        </p:cTn>
                                        <p:tgtEl>
                                          <p:spTgt spid="148"/>
                                        </p:tgtEl>
                                      </p:cBhvr>
                                    </p:animEffect>
                                    <p:anim calcmode="lin" valueType="num">
                                      <p:cBhvr>
                                        <p:cTn id="8" dur="1822" tmFilter="0,0; 0.14,0.36; 0.43,0.73; 0.71,0.91; 1.0,1.0">
                                          <p:stCondLst>
                                            <p:cond delay="0"/>
                                          </p:stCondLst>
                                        </p:cTn>
                                        <p:tgtEl>
                                          <p:spTgt spid="14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8"/>
                                        </p:tgtEl>
                                        <p:attrNameLst>
                                          <p:attrName>ppt_y</p:attrName>
                                        </p:attrNameLst>
                                      </p:cBhvr>
                                      <p:tavLst>
                                        <p:tav tm="0" fmla="#ppt_y-sin(pi*$)/81">
                                          <p:val>
                                            <p:fltVal val="0"/>
                                          </p:val>
                                        </p:tav>
                                        <p:tav tm="100000">
                                          <p:val>
                                            <p:fltVal val="1"/>
                                          </p:val>
                                        </p:tav>
                                      </p:tavLst>
                                    </p:anim>
                                    <p:animScale>
                                      <p:cBhvr>
                                        <p:cTn id="13" dur="26">
                                          <p:stCondLst>
                                            <p:cond delay="650"/>
                                          </p:stCondLst>
                                        </p:cTn>
                                        <p:tgtEl>
                                          <p:spTgt spid="148"/>
                                        </p:tgtEl>
                                      </p:cBhvr>
                                      <p:to x="100000" y="60000"/>
                                    </p:animScale>
                                    <p:animScale>
                                      <p:cBhvr>
                                        <p:cTn id="14" dur="166" decel="50000">
                                          <p:stCondLst>
                                            <p:cond delay="676"/>
                                          </p:stCondLst>
                                        </p:cTn>
                                        <p:tgtEl>
                                          <p:spTgt spid="148"/>
                                        </p:tgtEl>
                                      </p:cBhvr>
                                      <p:to x="100000" y="100000"/>
                                    </p:animScale>
                                    <p:animScale>
                                      <p:cBhvr>
                                        <p:cTn id="15" dur="26">
                                          <p:stCondLst>
                                            <p:cond delay="1312"/>
                                          </p:stCondLst>
                                        </p:cTn>
                                        <p:tgtEl>
                                          <p:spTgt spid="148"/>
                                        </p:tgtEl>
                                      </p:cBhvr>
                                      <p:to x="100000" y="80000"/>
                                    </p:animScale>
                                    <p:animScale>
                                      <p:cBhvr>
                                        <p:cTn id="16" dur="166" decel="50000">
                                          <p:stCondLst>
                                            <p:cond delay="1338"/>
                                          </p:stCondLst>
                                        </p:cTn>
                                        <p:tgtEl>
                                          <p:spTgt spid="148"/>
                                        </p:tgtEl>
                                      </p:cBhvr>
                                      <p:to x="100000" y="100000"/>
                                    </p:animScale>
                                    <p:animScale>
                                      <p:cBhvr>
                                        <p:cTn id="17" dur="26">
                                          <p:stCondLst>
                                            <p:cond delay="1642"/>
                                          </p:stCondLst>
                                        </p:cTn>
                                        <p:tgtEl>
                                          <p:spTgt spid="148"/>
                                        </p:tgtEl>
                                      </p:cBhvr>
                                      <p:to x="100000" y="90000"/>
                                    </p:animScale>
                                    <p:animScale>
                                      <p:cBhvr>
                                        <p:cTn id="18" dur="166" decel="50000">
                                          <p:stCondLst>
                                            <p:cond delay="1668"/>
                                          </p:stCondLst>
                                        </p:cTn>
                                        <p:tgtEl>
                                          <p:spTgt spid="148"/>
                                        </p:tgtEl>
                                      </p:cBhvr>
                                      <p:to x="100000" y="100000"/>
                                    </p:animScale>
                                    <p:animScale>
                                      <p:cBhvr>
                                        <p:cTn id="19" dur="26">
                                          <p:stCondLst>
                                            <p:cond delay="1808"/>
                                          </p:stCondLst>
                                        </p:cTn>
                                        <p:tgtEl>
                                          <p:spTgt spid="148"/>
                                        </p:tgtEl>
                                      </p:cBhvr>
                                      <p:to x="100000" y="95000"/>
                                    </p:animScale>
                                    <p:animScale>
                                      <p:cBhvr>
                                        <p:cTn id="20" dur="166" decel="50000">
                                          <p:stCondLst>
                                            <p:cond delay="1834"/>
                                          </p:stCondLst>
                                        </p:cTn>
                                        <p:tgtEl>
                                          <p:spTgt spid="14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amond(in)">
                                      <p:cBhvr>
                                        <p:cTn id="25" dur="2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xit" presetSubtype="10" fill="hold" nodeType="clickEffect">
                                  <p:stCondLst>
                                    <p:cond delay="0"/>
                                  </p:stCondLst>
                                  <p:childTnLst>
                                    <p:animEffect transition="out" filter="checkerboard(across)">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1"/>
                                        </p:tgtEl>
                                        <p:attrNameLst>
                                          <p:attrName>ppt_x</p:attrName>
                                        </p:attrNameLst>
                                      </p:cBhvr>
                                      <p:tavLst>
                                        <p:tav tm="0">
                                          <p:val>
                                            <p:strVal val="ppt_x"/>
                                          </p:val>
                                        </p:tav>
                                        <p:tav tm="100000">
                                          <p:val>
                                            <p:strVal val="ppt_x"/>
                                          </p:val>
                                        </p:tav>
                                      </p:tavLst>
                                    </p:anim>
                                    <p:anim calcmode="lin" valueType="num">
                                      <p:cBhvr additive="base">
                                        <p:cTn id="40" dur="500"/>
                                        <p:tgtEl>
                                          <p:spTgt spid="11"/>
                                        </p:tgtEl>
                                        <p:attrNameLst>
                                          <p:attrName>ppt_y</p:attrName>
                                        </p:attrNameLst>
                                      </p:cBhvr>
                                      <p:tavLst>
                                        <p:tav tm="0">
                                          <p:val>
                                            <p:strVal val="ppt_y"/>
                                          </p:val>
                                        </p:tav>
                                        <p:tav tm="100000">
                                          <p:val>
                                            <p:strVal val="1+ppt_h/2"/>
                                          </p:val>
                                        </p:tav>
                                      </p:tavLst>
                                    </p:anim>
                                    <p:set>
                                      <p:cBhvr>
                                        <p:cTn id="41" dur="1" fill="hold">
                                          <p:stCondLst>
                                            <p:cond delay="499"/>
                                          </p:stCondLst>
                                        </p:cTn>
                                        <p:tgtEl>
                                          <p:spTgt spid="11"/>
                                        </p:tgtEl>
                                        <p:attrNameLst>
                                          <p:attrName>style.visibility</p:attrName>
                                        </p:attrNameLst>
                                      </p:cBhvr>
                                      <p:to>
                                        <p:strVal val="hidden"/>
                                      </p:to>
                                    </p:set>
                                  </p:childTnLst>
                                </p:cTn>
                              </p:par>
                            </p:childTnLst>
                          </p:cTn>
                        </p:par>
                        <p:par>
                          <p:cTn id="42" fill="hold">
                            <p:stCondLst>
                              <p:cond delay="500"/>
                            </p:stCondLst>
                            <p:childTnLst>
                              <p:par>
                                <p:cTn id="43" presetID="19" presetClass="entr" presetSubtype="1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0" fill="hold"/>
                                        <p:tgtEl>
                                          <p:spTgt spid="13"/>
                                        </p:tgtEl>
                                        <p:attrNameLst>
                                          <p:attrName>ppt_w</p:attrName>
                                        </p:attrNameLst>
                                      </p:cBhvr>
                                      <p:tavLst>
                                        <p:tav tm="0" fmla="#ppt_w*sin(2.5*pi*$)">
                                          <p:val>
                                            <p:fltVal val="0"/>
                                          </p:val>
                                        </p:tav>
                                        <p:tav tm="100000">
                                          <p:val>
                                            <p:fltVal val="1"/>
                                          </p:val>
                                        </p:tav>
                                      </p:tavLst>
                                    </p:anim>
                                    <p:anim calcmode="lin" valueType="num">
                                      <p:cBhvr>
                                        <p:cTn id="46" dur="5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3" presetClass="exit" presetSubtype="10" fill="hold" nodeType="clickEffect">
                                  <p:stCondLst>
                                    <p:cond delay="0"/>
                                  </p:stCondLst>
                                  <p:childTnLst>
                                    <p:animEffect transition="out" filter="blinds(horizontal)">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par>
                          <p:cTn id="52" fill="hold">
                            <p:stCondLst>
                              <p:cond delay="500"/>
                            </p:stCondLst>
                            <p:childTnLst>
                              <p:par>
                                <p:cTn id="53" presetID="5" presetClass="entr" presetSubtype="1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heckerboard(across)">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xit" presetSubtype="32" fill="hold" nodeType="clickEffect">
                                  <p:stCondLst>
                                    <p:cond delay="0"/>
                                  </p:stCondLst>
                                  <p:childTnLst>
                                    <p:animEffect transition="out" filter="box(out)">
                                      <p:cBhvr>
                                        <p:cTn id="59" dur="2000"/>
                                        <p:tgtEl>
                                          <p:spTgt spid="14"/>
                                        </p:tgtEl>
                                      </p:cBhvr>
                                    </p:animEffect>
                                    <p:set>
                                      <p:cBhvr>
                                        <p:cTn id="60" dur="1" fill="hold">
                                          <p:stCondLst>
                                            <p:cond delay="1999"/>
                                          </p:stCondLst>
                                        </p:cTn>
                                        <p:tgtEl>
                                          <p:spTgt spid="14"/>
                                        </p:tgtEl>
                                        <p:attrNameLst>
                                          <p:attrName>style.visibility</p:attrName>
                                        </p:attrNameLst>
                                      </p:cBhvr>
                                      <p:to>
                                        <p:strVal val="hidden"/>
                                      </p:to>
                                    </p:set>
                                  </p:childTnLst>
                                </p:cTn>
                              </p:par>
                            </p:childTnLst>
                          </p:cTn>
                        </p:par>
                        <p:par>
                          <p:cTn id="61" fill="hold">
                            <p:stCondLst>
                              <p:cond delay="2000"/>
                            </p:stCondLst>
                            <p:childTnLst>
                              <p:par>
                                <p:cTn id="62" presetID="3" presetClass="entr" presetSubtype="1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linds(horizontal)">
                                      <p:cBhvr>
                                        <p:cTn id="64" dur="500"/>
                                        <p:tgtEl>
                                          <p:spTgt spid="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6"/>
                                        </p:tgtEl>
                                        <p:attrNameLst>
                                          <p:attrName>ppt_x</p:attrName>
                                        </p:attrNameLst>
                                      </p:cBhvr>
                                      <p:tavLst>
                                        <p:tav tm="0">
                                          <p:val>
                                            <p:strVal val="ppt_x"/>
                                          </p:val>
                                        </p:tav>
                                        <p:tav tm="100000">
                                          <p:val>
                                            <p:strVal val="ppt_x"/>
                                          </p:val>
                                        </p:tav>
                                      </p:tavLst>
                                    </p:anim>
                                    <p:anim calcmode="lin" valueType="num">
                                      <p:cBhvr additive="base">
                                        <p:cTn id="69" dur="500"/>
                                        <p:tgtEl>
                                          <p:spTgt spid="6"/>
                                        </p:tgtEl>
                                        <p:attrNameLst>
                                          <p:attrName>ppt_y</p:attrName>
                                        </p:attrNameLst>
                                      </p:cBhvr>
                                      <p:tavLst>
                                        <p:tav tm="0">
                                          <p:val>
                                            <p:strVal val="ppt_y"/>
                                          </p:val>
                                        </p:tav>
                                        <p:tav tm="100000">
                                          <p:val>
                                            <p:strVal val="1+ppt_h/2"/>
                                          </p:val>
                                        </p:tav>
                                      </p:tavLst>
                                    </p:anim>
                                    <p:set>
                                      <p:cBhvr>
                                        <p:cTn id="70" dur="1" fill="hold">
                                          <p:stCondLst>
                                            <p:cond delay="499"/>
                                          </p:stCondLst>
                                        </p:cTn>
                                        <p:tgtEl>
                                          <p:spTgt spid="6"/>
                                        </p:tgtEl>
                                        <p:attrNameLst>
                                          <p:attrName>style.visibility</p:attrName>
                                        </p:attrNameLst>
                                      </p:cBhvr>
                                      <p:to>
                                        <p:strVal val="hidden"/>
                                      </p:to>
                                    </p:set>
                                  </p:childTnLst>
                                </p:cTn>
                              </p:par>
                            </p:childTnLst>
                          </p:cTn>
                        </p:par>
                        <p:par>
                          <p:cTn id="71" fill="hold">
                            <p:stCondLst>
                              <p:cond delay="500"/>
                            </p:stCondLst>
                            <p:childTnLst>
                              <p:par>
                                <p:cTn id="72" presetID="2" presetClass="entr" presetSubtype="4" fill="hold" nodeType="after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fill="hold"/>
                                        <p:tgtEl>
                                          <p:spTgt spid="9"/>
                                        </p:tgtEl>
                                        <p:attrNameLst>
                                          <p:attrName>ppt_x</p:attrName>
                                        </p:attrNameLst>
                                      </p:cBhvr>
                                      <p:tavLst>
                                        <p:tav tm="0">
                                          <p:val>
                                            <p:strVal val="#ppt_x"/>
                                          </p:val>
                                        </p:tav>
                                        <p:tav tm="100000">
                                          <p:val>
                                            <p:strVal val="#ppt_x"/>
                                          </p:val>
                                        </p:tav>
                                      </p:tavLst>
                                    </p:anim>
                                    <p:anim calcmode="lin" valueType="num">
                                      <p:cBhvr additive="base">
                                        <p:cTn id="7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3</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en-US" altLang="zh-CN" sz="2000" dirty="0">
                <a:solidFill>
                  <a:srgbClr val="183A5D"/>
                </a:solidFill>
                <a:latin typeface="微软雅黑" panose="020B0503020204020204" pitchFamily="34" charset="-122"/>
                <a:ea typeface="微软雅黑" panose="020B0503020204020204" pitchFamily="34" charset="-122"/>
              </a:rPr>
              <a:t>APP</a:t>
            </a:r>
            <a:r>
              <a:rPr lang="zh-CN" altLang="en-US" sz="2000" dirty="0">
                <a:solidFill>
                  <a:srgbClr val="183A5D"/>
                </a:solidFill>
                <a:latin typeface="微软雅黑" panose="020B0503020204020204" pitchFamily="34" charset="-122"/>
                <a:ea typeface="微软雅黑" panose="020B0503020204020204" pitchFamily="34" charset="-122"/>
              </a:rPr>
              <a:t>部分</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用户手册</a:t>
            </a:r>
            <a:r>
              <a:rPr lang="en-US" altLang="en-US"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识别过程</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5" name="图片 4" descr="Screenshot_20180626-235501"/>
          <p:cNvPicPr>
            <a:picLocks noChangeAspect="1"/>
          </p:cNvPicPr>
          <p:nvPr/>
        </p:nvPicPr>
        <p:blipFill>
          <a:blip r:embed="rId1"/>
          <a:stretch>
            <a:fillRect/>
          </a:stretch>
        </p:blipFill>
        <p:spPr>
          <a:xfrm>
            <a:off x="7374255" y="255270"/>
            <a:ext cx="3316605" cy="6372860"/>
          </a:xfrm>
          <a:prstGeom prst="rect">
            <a:avLst/>
          </a:prstGeom>
        </p:spPr>
      </p:pic>
      <p:pic>
        <p:nvPicPr>
          <p:cNvPr id="21"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3945" y="661670"/>
            <a:ext cx="3350895" cy="6082030"/>
          </a:xfrm>
          <a:prstGeom prst="rect">
            <a:avLst/>
          </a:prstGeom>
        </p:spPr>
      </p:pic>
      <p:cxnSp>
        <p:nvCxnSpPr>
          <p:cNvPr id="6" name="直接箭头连接符 148"/>
          <p:cNvCxnSpPr/>
          <p:nvPr/>
        </p:nvCxnSpPr>
        <p:spPr>
          <a:xfrm>
            <a:off x="4816475" y="3281045"/>
            <a:ext cx="2259330" cy="387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3</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en-US" altLang="zh-CN" sz="2000" dirty="0">
                <a:solidFill>
                  <a:srgbClr val="183A5D"/>
                </a:solidFill>
                <a:latin typeface="微软雅黑" panose="020B0503020204020204" pitchFamily="34" charset="-122"/>
                <a:ea typeface="微软雅黑" panose="020B0503020204020204" pitchFamily="34" charset="-122"/>
              </a:rPr>
              <a:t>APP</a:t>
            </a:r>
            <a:r>
              <a:rPr lang="zh-CN" altLang="en-US" sz="2000" dirty="0">
                <a:solidFill>
                  <a:srgbClr val="183A5D"/>
                </a:solidFill>
                <a:latin typeface="微软雅黑" panose="020B0503020204020204" pitchFamily="34" charset="-122"/>
                <a:ea typeface="微软雅黑" panose="020B0503020204020204" pitchFamily="34" charset="-122"/>
              </a:rPr>
              <a:t>部分</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用户手册</a:t>
            </a:r>
            <a:r>
              <a:rPr lang="en-US" altLang="en-US"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识别结果</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6" name="图片 5" descr="问酒APPScreenshot_20180626-233203"/>
          <p:cNvPicPr>
            <a:picLocks noChangeAspect="1"/>
          </p:cNvPicPr>
          <p:nvPr/>
        </p:nvPicPr>
        <p:blipFill>
          <a:blip r:embed="rId1"/>
          <a:stretch>
            <a:fillRect/>
          </a:stretch>
        </p:blipFill>
        <p:spPr>
          <a:xfrm>
            <a:off x="7943850" y="208280"/>
            <a:ext cx="3621405" cy="6440805"/>
          </a:xfrm>
          <a:prstGeom prst="rect">
            <a:avLst/>
          </a:prstGeom>
        </p:spPr>
      </p:pic>
      <p:cxnSp>
        <p:nvCxnSpPr>
          <p:cNvPr id="7" name="直接箭头连接符 148"/>
          <p:cNvCxnSpPr/>
          <p:nvPr/>
        </p:nvCxnSpPr>
        <p:spPr>
          <a:xfrm>
            <a:off x="5429885" y="3261360"/>
            <a:ext cx="2259330" cy="387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22"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460" y="661670"/>
            <a:ext cx="3674745" cy="605409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80">
                                          <p:stCondLst>
                                            <p:cond delay="0"/>
                                          </p:stCondLst>
                                        </p:cTn>
                                        <p:tgtEl>
                                          <p:spTgt spid="6"/>
                                        </p:tgtEl>
                                      </p:cBhvr>
                                    </p:animEffect>
                                    <p:anim calcmode="lin" valueType="num">
                                      <p:cBhvr>
                                        <p:cTn id="2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1" dur="26">
                                          <p:stCondLst>
                                            <p:cond delay="650"/>
                                          </p:stCondLst>
                                        </p:cTn>
                                        <p:tgtEl>
                                          <p:spTgt spid="6"/>
                                        </p:tgtEl>
                                      </p:cBhvr>
                                      <p:to x="100000" y="60000"/>
                                    </p:animScale>
                                    <p:animScale>
                                      <p:cBhvr>
                                        <p:cTn id="32" dur="166" decel="50000">
                                          <p:stCondLst>
                                            <p:cond delay="676"/>
                                          </p:stCondLst>
                                        </p:cTn>
                                        <p:tgtEl>
                                          <p:spTgt spid="6"/>
                                        </p:tgtEl>
                                      </p:cBhvr>
                                      <p:to x="100000" y="100000"/>
                                    </p:animScale>
                                    <p:animScale>
                                      <p:cBhvr>
                                        <p:cTn id="33" dur="26">
                                          <p:stCondLst>
                                            <p:cond delay="1312"/>
                                          </p:stCondLst>
                                        </p:cTn>
                                        <p:tgtEl>
                                          <p:spTgt spid="6"/>
                                        </p:tgtEl>
                                      </p:cBhvr>
                                      <p:to x="100000" y="80000"/>
                                    </p:animScale>
                                    <p:animScale>
                                      <p:cBhvr>
                                        <p:cTn id="34" dur="166" decel="50000">
                                          <p:stCondLst>
                                            <p:cond delay="1338"/>
                                          </p:stCondLst>
                                        </p:cTn>
                                        <p:tgtEl>
                                          <p:spTgt spid="6"/>
                                        </p:tgtEl>
                                      </p:cBhvr>
                                      <p:to x="100000" y="100000"/>
                                    </p:animScale>
                                    <p:animScale>
                                      <p:cBhvr>
                                        <p:cTn id="35" dur="26">
                                          <p:stCondLst>
                                            <p:cond delay="1642"/>
                                          </p:stCondLst>
                                        </p:cTn>
                                        <p:tgtEl>
                                          <p:spTgt spid="6"/>
                                        </p:tgtEl>
                                      </p:cBhvr>
                                      <p:to x="100000" y="90000"/>
                                    </p:animScale>
                                    <p:animScale>
                                      <p:cBhvr>
                                        <p:cTn id="36" dur="166" decel="50000">
                                          <p:stCondLst>
                                            <p:cond delay="1668"/>
                                          </p:stCondLst>
                                        </p:cTn>
                                        <p:tgtEl>
                                          <p:spTgt spid="6"/>
                                        </p:tgtEl>
                                      </p:cBhvr>
                                      <p:to x="100000" y="100000"/>
                                    </p:animScale>
                                    <p:animScale>
                                      <p:cBhvr>
                                        <p:cTn id="37" dur="26">
                                          <p:stCondLst>
                                            <p:cond delay="1808"/>
                                          </p:stCondLst>
                                        </p:cTn>
                                        <p:tgtEl>
                                          <p:spTgt spid="6"/>
                                        </p:tgtEl>
                                      </p:cBhvr>
                                      <p:to x="100000" y="95000"/>
                                    </p:animScale>
                                    <p:animScale>
                                      <p:cBhvr>
                                        <p:cTn id="3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11" y="-59044"/>
            <a:ext cx="12189743" cy="1125330"/>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191139" y="212042"/>
            <a:ext cx="1808480" cy="583565"/>
          </a:xfrm>
          <a:prstGeom prst="rect">
            <a:avLst/>
          </a:prstGeom>
        </p:spPr>
        <p:txBody>
          <a:bodyPr wrap="non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项目简介</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1728961" y="1978929"/>
          <a:ext cx="8742680" cy="4119880"/>
        </p:xfrm>
        <a:graphic>
          <a:graphicData uri="http://schemas.openxmlformats.org/drawingml/2006/table">
            <a:tbl>
              <a:tblPr firstRow="1" bandRow="1">
                <a:tableStyleId>{5FD0F851-EC5A-4D38-B0AD-8093EC10F338}</a:tableStyleId>
              </a:tblPr>
              <a:tblGrid>
                <a:gridCol w="1186815"/>
                <a:gridCol w="988695"/>
                <a:gridCol w="1724025"/>
                <a:gridCol w="1929765"/>
                <a:gridCol w="1381125"/>
                <a:gridCol w="1532255"/>
              </a:tblGrid>
              <a:tr h="1000760">
                <a:tc>
                  <a:txBody>
                    <a:bodyPr/>
                    <a:lstStyle/>
                    <a:p>
                      <a:pPr indent="127000" algn="just">
                        <a:spcAft>
                          <a:spcPts val="0"/>
                        </a:spcAft>
                      </a:pPr>
                      <a:r>
                        <a:rPr lang="zh-CN" sz="1800" b="1" kern="100" dirty="0">
                          <a:effectLst/>
                          <a:latin typeface="+mn-ea"/>
                          <a:ea typeface="+mn-ea"/>
                          <a:cs typeface="Times New Roman" panose="02020603050405020304" pitchFamily="18" charset="0"/>
                        </a:rPr>
                        <a:t>姓名</a:t>
                      </a:r>
                      <a:endParaRPr lang="zh-CN" sz="1800" kern="100" dirty="0">
                        <a:effectLst/>
                        <a:latin typeface="+mn-ea"/>
                        <a:ea typeface="+mn-ea"/>
                        <a:cs typeface="Times New Roman" panose="02020603050405020304" pitchFamily="18" charset="0"/>
                      </a:endParaRPr>
                    </a:p>
                  </a:txBody>
                  <a:tcPr marL="68567" marR="68567" marT="0" marB="0" anchor="ctr">
                    <a:solidFill>
                      <a:schemeClr val="accent1"/>
                    </a:solidFill>
                  </a:tcPr>
                </a:tc>
                <a:tc>
                  <a:txBody>
                    <a:bodyPr/>
                    <a:lstStyle/>
                    <a:p>
                      <a:pPr indent="127000" algn="just">
                        <a:spcAft>
                          <a:spcPts val="0"/>
                        </a:spcAft>
                      </a:pPr>
                      <a:r>
                        <a:rPr lang="zh-CN" sz="1800" b="1" kern="100">
                          <a:effectLst/>
                          <a:latin typeface="+mn-ea"/>
                          <a:ea typeface="+mn-ea"/>
                          <a:cs typeface="Times New Roman" panose="02020603050405020304" pitchFamily="18" charset="0"/>
                        </a:rPr>
                        <a:t>角色</a:t>
                      </a:r>
                      <a:endParaRPr lang="zh-CN" sz="1800" kern="100">
                        <a:effectLst/>
                        <a:latin typeface="+mn-ea"/>
                        <a:ea typeface="+mn-ea"/>
                        <a:cs typeface="Times New Roman" panose="02020603050405020304" pitchFamily="18" charset="0"/>
                      </a:endParaRPr>
                    </a:p>
                  </a:txBody>
                  <a:tcPr marL="68567" marR="68567" marT="0" marB="0" anchor="ctr">
                    <a:solidFill>
                      <a:schemeClr val="accent1"/>
                    </a:solidFill>
                  </a:tcPr>
                </a:tc>
                <a:tc>
                  <a:txBody>
                    <a:bodyPr/>
                    <a:lstStyle/>
                    <a:p>
                      <a:pPr indent="127000" algn="just">
                        <a:spcAft>
                          <a:spcPts val="0"/>
                        </a:spcAft>
                      </a:pPr>
                      <a:r>
                        <a:rPr lang="zh-CN" sz="1800" b="1" kern="100">
                          <a:effectLst/>
                          <a:latin typeface="+mn-ea"/>
                          <a:ea typeface="+mn-ea"/>
                          <a:cs typeface="Times New Roman" panose="02020603050405020304" pitchFamily="18" charset="0"/>
                        </a:rPr>
                        <a:t>联系电话</a:t>
                      </a:r>
                      <a:endParaRPr lang="zh-CN" sz="1800" kern="100">
                        <a:effectLst/>
                        <a:latin typeface="+mn-ea"/>
                        <a:ea typeface="+mn-ea"/>
                        <a:cs typeface="Times New Roman" panose="02020603050405020304" pitchFamily="18" charset="0"/>
                      </a:endParaRPr>
                    </a:p>
                  </a:txBody>
                  <a:tcPr marL="68567" marR="68567" marT="0" marB="0" anchor="ctr">
                    <a:solidFill>
                      <a:schemeClr val="accent1"/>
                    </a:solidFill>
                  </a:tcPr>
                </a:tc>
                <a:tc>
                  <a:txBody>
                    <a:bodyPr/>
                    <a:lstStyle/>
                    <a:p>
                      <a:pPr indent="127000" algn="just">
                        <a:spcAft>
                          <a:spcPts val="0"/>
                        </a:spcAft>
                      </a:pPr>
                      <a:r>
                        <a:rPr lang="zh-CN" sz="1800" b="1" kern="100">
                          <a:effectLst/>
                          <a:latin typeface="+mn-ea"/>
                          <a:ea typeface="+mn-ea"/>
                          <a:cs typeface="Times New Roman" panose="02020603050405020304" pitchFamily="18" charset="0"/>
                        </a:rPr>
                        <a:t>邮箱</a:t>
                      </a:r>
                      <a:endParaRPr lang="zh-CN" sz="1800" kern="100">
                        <a:effectLst/>
                        <a:latin typeface="+mn-ea"/>
                        <a:ea typeface="+mn-ea"/>
                        <a:cs typeface="Times New Roman" panose="02020603050405020304" pitchFamily="18" charset="0"/>
                      </a:endParaRPr>
                    </a:p>
                  </a:txBody>
                  <a:tcPr marL="68567" marR="68567" marT="0" marB="0" anchor="ctr">
                    <a:solidFill>
                      <a:schemeClr val="accent1"/>
                    </a:solidFill>
                  </a:tcPr>
                </a:tc>
                <a:tc>
                  <a:txBody>
                    <a:bodyPr/>
                    <a:lstStyle/>
                    <a:p>
                      <a:pPr indent="127000" algn="just">
                        <a:spcAft>
                          <a:spcPts val="0"/>
                        </a:spcAft>
                      </a:pPr>
                      <a:r>
                        <a:rPr lang="zh-CN" sz="1800" b="1" kern="100" dirty="0">
                          <a:effectLst/>
                          <a:latin typeface="+mn-ea"/>
                          <a:ea typeface="+mn-ea"/>
                          <a:cs typeface="Times New Roman" panose="02020603050405020304" pitchFamily="18" charset="0"/>
                        </a:rPr>
                        <a:t>地址</a:t>
                      </a:r>
                      <a:endParaRPr lang="zh-CN" sz="1800" kern="100" dirty="0">
                        <a:effectLst/>
                        <a:latin typeface="+mn-ea"/>
                        <a:ea typeface="+mn-ea"/>
                        <a:cs typeface="Times New Roman" panose="02020603050405020304" pitchFamily="18" charset="0"/>
                      </a:endParaRPr>
                    </a:p>
                  </a:txBody>
                  <a:tcPr marL="68567" marR="68567" marT="0" marB="0" anchor="ctr">
                    <a:solidFill>
                      <a:schemeClr val="accent1"/>
                    </a:solidFill>
                  </a:tcPr>
                </a:tc>
                <a:tc>
                  <a:txBody>
                    <a:bodyPr/>
                    <a:lstStyle/>
                    <a:p>
                      <a:pPr indent="127000" algn="just">
                        <a:spcAft>
                          <a:spcPts val="0"/>
                        </a:spcAft>
                        <a:buNone/>
                      </a:pPr>
                      <a:r>
                        <a:rPr lang="zh-CN" altLang="en-US" sz="1800" kern="100" dirty="0">
                          <a:effectLst/>
                          <a:latin typeface="+mn-ea"/>
                          <a:ea typeface="+mn-ea"/>
                          <a:cs typeface="Times New Roman" panose="02020603050405020304" pitchFamily="18" charset="0"/>
                        </a:rPr>
                        <a:t>职务</a:t>
                      </a:r>
                      <a:endParaRPr lang="zh-CN" altLang="en-US" sz="1800" kern="100" dirty="0">
                        <a:effectLst/>
                        <a:latin typeface="+mn-ea"/>
                        <a:ea typeface="+mn-ea"/>
                        <a:cs typeface="Times New Roman" panose="02020603050405020304" pitchFamily="18" charset="0"/>
                      </a:endParaRPr>
                    </a:p>
                  </a:txBody>
                  <a:tcPr marL="68567" marR="68567" marT="0" marB="0" anchor="ctr">
                    <a:solidFill>
                      <a:schemeClr val="accent1"/>
                    </a:solidFill>
                  </a:tcPr>
                </a:tc>
              </a:tr>
              <a:tr h="1039495">
                <a:tc>
                  <a:txBody>
                    <a:bodyPr/>
                    <a:lstStyle/>
                    <a:p>
                      <a:pPr indent="127000" algn="just">
                        <a:spcAft>
                          <a:spcPts val="0"/>
                        </a:spcAft>
                      </a:pPr>
                      <a:r>
                        <a:rPr lang="zh-CN" sz="1800" kern="100">
                          <a:effectLst/>
                          <a:latin typeface="+mn-ea"/>
                          <a:ea typeface="+mn-ea"/>
                          <a:cs typeface="Times New Roman" panose="02020603050405020304" pitchFamily="18" charset="0"/>
                        </a:rPr>
                        <a:t>黄为波</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zh-CN" sz="1800" kern="100">
                          <a:effectLst/>
                          <a:latin typeface="+mn-ea"/>
                          <a:ea typeface="+mn-ea"/>
                          <a:cs typeface="Times New Roman" panose="02020603050405020304" pitchFamily="18" charset="0"/>
                        </a:rPr>
                        <a:t>组长</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en-US" sz="1800" kern="100">
                          <a:effectLst/>
                          <a:latin typeface="+mn-ea"/>
                          <a:ea typeface="+mn-ea"/>
                          <a:cs typeface="Times New Roman" panose="02020603050405020304" pitchFamily="18" charset="0"/>
                        </a:rPr>
                        <a:t>15336551730</a:t>
                      </a:r>
                      <a:endParaRPr lang="en-US"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en-US" sz="1800" kern="100">
                          <a:effectLst/>
                          <a:latin typeface="+mn-ea"/>
                          <a:ea typeface="+mn-ea"/>
                          <a:cs typeface="Times New Roman" panose="02020603050405020304" pitchFamily="18" charset="0"/>
                        </a:rPr>
                        <a:t>31601351@stu.zucc.edu.cn</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zh-CN" sz="1800" kern="100">
                          <a:effectLst/>
                          <a:latin typeface="+mn-ea"/>
                          <a:ea typeface="+mn-ea"/>
                          <a:cs typeface="Times New Roman" panose="02020603050405020304" pitchFamily="18" charset="0"/>
                        </a:rPr>
                        <a:t>弘毅</a:t>
                      </a:r>
                      <a:r>
                        <a:rPr lang="en-US" sz="1800" kern="100">
                          <a:effectLst/>
                          <a:latin typeface="+mn-ea"/>
                          <a:ea typeface="+mn-ea"/>
                          <a:cs typeface="Times New Roman" panose="02020603050405020304" pitchFamily="18" charset="0"/>
                        </a:rPr>
                        <a:t>1-602</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buNone/>
                      </a:pPr>
                      <a:r>
                        <a:rPr lang="zh-CN" altLang="en-US" sz="1800" kern="100">
                          <a:effectLst/>
                          <a:latin typeface="+mn-ea"/>
                          <a:ea typeface="+mn-ea"/>
                          <a:cs typeface="Times New Roman" panose="02020603050405020304" pitchFamily="18" charset="0"/>
                        </a:rPr>
                        <a:t>项目经理</a:t>
                      </a:r>
                      <a:endParaRPr lang="zh-CN" altLang="en-US" sz="1800" kern="100">
                        <a:effectLst/>
                        <a:latin typeface="+mn-ea"/>
                        <a:ea typeface="+mn-ea"/>
                        <a:cs typeface="Times New Roman" panose="02020603050405020304" pitchFamily="18" charset="0"/>
                      </a:endParaRPr>
                    </a:p>
                  </a:txBody>
                  <a:tcPr marL="68567" marR="68567" marT="0" marB="0" anchor="ctr"/>
                </a:tc>
              </a:tr>
              <a:tr h="1040130">
                <a:tc>
                  <a:txBody>
                    <a:bodyPr/>
                    <a:lstStyle/>
                    <a:p>
                      <a:pPr indent="127000" algn="just">
                        <a:spcAft>
                          <a:spcPts val="0"/>
                        </a:spcAft>
                      </a:pPr>
                      <a:r>
                        <a:rPr lang="zh-CN" sz="1800" kern="100">
                          <a:effectLst/>
                          <a:latin typeface="+mn-ea"/>
                          <a:ea typeface="+mn-ea"/>
                          <a:cs typeface="Times New Roman" panose="02020603050405020304" pitchFamily="18" charset="0"/>
                        </a:rPr>
                        <a:t>蔡峰</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indent="127000" algn="just">
                        <a:spcAft>
                          <a:spcPts val="0"/>
                        </a:spcAft>
                      </a:pPr>
                      <a:r>
                        <a:rPr lang="zh-CN" sz="1800" kern="100">
                          <a:effectLst/>
                          <a:latin typeface="+mn-ea"/>
                          <a:ea typeface="+mn-ea"/>
                          <a:cs typeface="Times New Roman" panose="02020603050405020304" pitchFamily="18" charset="0"/>
                        </a:rPr>
                        <a:t>组员</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indent="127000" algn="just">
                        <a:spcAft>
                          <a:spcPts val="0"/>
                        </a:spcAft>
                      </a:pPr>
                      <a:r>
                        <a:rPr lang="en-US" sz="1800" kern="100">
                          <a:effectLst/>
                          <a:latin typeface="+mn-ea"/>
                          <a:ea typeface="+mn-ea"/>
                          <a:cs typeface="Times New Roman" panose="02020603050405020304" pitchFamily="18" charset="0"/>
                        </a:rPr>
                        <a:t>17367073325</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indent="127000" algn="just">
                        <a:spcAft>
                          <a:spcPts val="0"/>
                        </a:spcAft>
                      </a:pPr>
                      <a:r>
                        <a:rPr lang="en-US" sz="1800" kern="100">
                          <a:effectLst/>
                          <a:latin typeface="+mn-ea"/>
                          <a:ea typeface="+mn-ea"/>
                          <a:cs typeface="Times New Roman" panose="02020603050405020304" pitchFamily="18" charset="0"/>
                        </a:rPr>
                        <a:t>31601344@stu.zucc.edu.cn</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indent="127000" algn="just">
                        <a:spcAft>
                          <a:spcPts val="0"/>
                        </a:spcAft>
                      </a:pPr>
                      <a:r>
                        <a:rPr lang="zh-CN" sz="1800" kern="100">
                          <a:effectLst/>
                          <a:latin typeface="+mn-ea"/>
                          <a:ea typeface="+mn-ea"/>
                          <a:cs typeface="Times New Roman" panose="02020603050405020304" pitchFamily="18" charset="0"/>
                        </a:rPr>
                        <a:t>弘毅</a:t>
                      </a:r>
                      <a:r>
                        <a:rPr lang="en-US" sz="1800" kern="100">
                          <a:effectLst/>
                          <a:latin typeface="+mn-ea"/>
                          <a:ea typeface="+mn-ea"/>
                          <a:cs typeface="Times New Roman" panose="02020603050405020304" pitchFamily="18" charset="0"/>
                        </a:rPr>
                        <a:t>1-524</a:t>
                      </a:r>
                      <a:endParaRPr lang="zh-CN"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c>
                  <a:txBody>
                    <a:bodyPr/>
                    <a:lstStyle/>
                    <a:p>
                      <a:pPr indent="127000" algn="just">
                        <a:spcAft>
                          <a:spcPts val="0"/>
                        </a:spcAft>
                        <a:buNone/>
                      </a:pPr>
                      <a:r>
                        <a:rPr lang="zh-CN" altLang="en-US" sz="1800" kern="100">
                          <a:effectLst/>
                          <a:latin typeface="+mn-ea"/>
                          <a:ea typeface="+mn-ea"/>
                          <a:cs typeface="Times New Roman" panose="02020603050405020304" pitchFamily="18" charset="0"/>
                        </a:rPr>
                        <a:t>配置管理员</a:t>
                      </a:r>
                      <a:endParaRPr lang="zh-CN" altLang="en-US" sz="1800" kern="100">
                        <a:effectLst/>
                        <a:latin typeface="+mn-ea"/>
                        <a:ea typeface="+mn-ea"/>
                        <a:cs typeface="Times New Roman" panose="02020603050405020304" pitchFamily="18" charset="0"/>
                      </a:endParaRPr>
                    </a:p>
                  </a:txBody>
                  <a:tcPr marL="68567" marR="68567" marT="0" marB="0" anchor="ctr">
                    <a:solidFill>
                      <a:schemeClr val="accent1">
                        <a:lumMod val="40000"/>
                        <a:lumOff val="60000"/>
                      </a:schemeClr>
                    </a:solidFill>
                  </a:tcPr>
                </a:tc>
              </a:tr>
              <a:tr h="1039495">
                <a:tc>
                  <a:txBody>
                    <a:bodyPr/>
                    <a:lstStyle/>
                    <a:p>
                      <a:pPr indent="127000" algn="just">
                        <a:spcAft>
                          <a:spcPts val="0"/>
                        </a:spcAft>
                      </a:pPr>
                      <a:r>
                        <a:rPr lang="zh-CN" sz="1800" kern="100">
                          <a:effectLst/>
                          <a:latin typeface="+mn-ea"/>
                          <a:ea typeface="+mn-ea"/>
                          <a:cs typeface="Times New Roman" panose="02020603050405020304" pitchFamily="18" charset="0"/>
                        </a:rPr>
                        <a:t>陈子卿</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zh-CN" sz="1800" kern="100">
                          <a:effectLst/>
                          <a:latin typeface="+mn-ea"/>
                          <a:ea typeface="+mn-ea"/>
                          <a:cs typeface="Times New Roman" panose="02020603050405020304" pitchFamily="18" charset="0"/>
                        </a:rPr>
                        <a:t>组员</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en-US" sz="1800" kern="100">
                          <a:effectLst/>
                          <a:latin typeface="+mn-ea"/>
                          <a:ea typeface="+mn-ea"/>
                          <a:cs typeface="Times New Roman" panose="02020603050405020304" pitchFamily="18" charset="0"/>
                        </a:rPr>
                        <a:t>15968119438</a:t>
                      </a:r>
                      <a:endParaRPr lang="en-US"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en-US" sz="1800" kern="100">
                          <a:effectLst/>
                          <a:latin typeface="+mn-ea"/>
                          <a:ea typeface="+mn-ea"/>
                          <a:cs typeface="Times New Roman" panose="02020603050405020304" pitchFamily="18" charset="0"/>
                        </a:rPr>
                        <a:t>31601347@stu.zucc.edu.cn</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pPr>
                      <a:r>
                        <a:rPr lang="zh-CN" sz="1800" kern="100">
                          <a:effectLst/>
                          <a:latin typeface="+mn-ea"/>
                          <a:ea typeface="+mn-ea"/>
                          <a:cs typeface="Times New Roman" panose="02020603050405020304" pitchFamily="18" charset="0"/>
                        </a:rPr>
                        <a:t>弘毅</a:t>
                      </a:r>
                      <a:r>
                        <a:rPr lang="en-US" sz="1800" kern="100">
                          <a:effectLst/>
                          <a:latin typeface="+mn-ea"/>
                          <a:ea typeface="+mn-ea"/>
                          <a:cs typeface="Times New Roman" panose="02020603050405020304" pitchFamily="18" charset="0"/>
                        </a:rPr>
                        <a:t>1-601</a:t>
                      </a:r>
                      <a:endParaRPr lang="zh-CN" sz="1800" kern="100">
                        <a:effectLst/>
                        <a:latin typeface="+mn-ea"/>
                        <a:ea typeface="+mn-ea"/>
                        <a:cs typeface="Times New Roman" panose="02020603050405020304" pitchFamily="18" charset="0"/>
                      </a:endParaRPr>
                    </a:p>
                  </a:txBody>
                  <a:tcPr marL="68567" marR="68567" marT="0" marB="0" anchor="ctr"/>
                </a:tc>
                <a:tc>
                  <a:txBody>
                    <a:bodyPr/>
                    <a:lstStyle/>
                    <a:p>
                      <a:pPr indent="127000" algn="just">
                        <a:spcAft>
                          <a:spcPts val="0"/>
                        </a:spcAft>
                        <a:buNone/>
                      </a:pPr>
                      <a:r>
                        <a:rPr lang="zh-CN" altLang="en-US" sz="1800" kern="100">
                          <a:effectLst/>
                          <a:latin typeface="+mn-ea"/>
                          <a:ea typeface="+mn-ea"/>
                          <a:cs typeface="Times New Roman" panose="02020603050405020304" pitchFamily="18" charset="0"/>
                        </a:rPr>
                        <a:t>会议记录员</a:t>
                      </a:r>
                      <a:endParaRPr lang="zh-CN" altLang="en-US" sz="1800" kern="100">
                        <a:effectLst/>
                        <a:latin typeface="+mn-ea"/>
                        <a:ea typeface="+mn-ea"/>
                        <a:cs typeface="Times New Roman" panose="02020603050405020304" pitchFamily="18" charset="0"/>
                      </a:endParaRPr>
                    </a:p>
                  </a:txBody>
                  <a:tcPr marL="68567" marR="68567" marT="0" marB="0" anchor="ctr"/>
                </a:tc>
              </a:tr>
            </a:tbl>
          </a:graphicData>
        </a:graphic>
      </p:graphicFrame>
      <p:sp>
        <p:nvSpPr>
          <p:cNvPr id="3" name="文本框 2"/>
          <p:cNvSpPr txBox="1"/>
          <p:nvPr/>
        </p:nvSpPr>
        <p:spPr>
          <a:xfrm>
            <a:off x="1656585" y="1312937"/>
            <a:ext cx="2855701" cy="521970"/>
          </a:xfrm>
          <a:prstGeom prst="rect">
            <a:avLst/>
          </a:prstGeom>
          <a:noFill/>
        </p:spPr>
        <p:txBody>
          <a:bodyPr wrap="square" rtlCol="0">
            <a:spAutoFit/>
          </a:bodyPr>
          <a:lstStyle/>
          <a:p>
            <a:r>
              <a:rPr lang="zh-CN" altLang="en-US" sz="2800" b="1">
                <a:solidFill>
                  <a:schemeClr val="tx1"/>
                </a:solidFill>
                <a:effectLst>
                  <a:outerShdw blurRad="38100" dist="19050" dir="2700000" algn="tl" rotWithShape="0">
                    <a:schemeClr val="dk1">
                      <a:alpha val="40000"/>
                    </a:schemeClr>
                  </a:outerShdw>
                </a:effectLst>
              </a:rPr>
              <a:t>开发团队：</a:t>
            </a:r>
            <a:endParaRPr lang="zh-CN" altLang="en-US" sz="2800" b="1">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9"/>
                                        </p:tgtEl>
                                        <p:attrNameLst>
                                          <p:attrName>ppt_y</p:attrName>
                                        </p:attrNameLst>
                                      </p:cBhvr>
                                      <p:tavLst>
                                        <p:tav tm="0">
                                          <p:val>
                                            <p:strVal val="#ppt_y"/>
                                          </p:val>
                                        </p:tav>
                                        <p:tav tm="100000">
                                          <p:val>
                                            <p:strVal val="#ppt_y"/>
                                          </p:val>
                                        </p:tav>
                                      </p:tavLst>
                                    </p:anim>
                                    <p:anim calcmode="lin" valueType="num">
                                      <p:cBhvr>
                                        <p:cTn id="14"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3</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en-US" altLang="zh-CN" sz="2000" dirty="0">
                <a:solidFill>
                  <a:srgbClr val="183A5D"/>
                </a:solidFill>
                <a:latin typeface="微软雅黑" panose="020B0503020204020204" pitchFamily="34" charset="-122"/>
                <a:ea typeface="微软雅黑" panose="020B0503020204020204" pitchFamily="34" charset="-122"/>
              </a:rPr>
              <a:t>APP</a:t>
            </a:r>
            <a:r>
              <a:rPr lang="zh-CN" altLang="en-US" sz="2000" dirty="0">
                <a:solidFill>
                  <a:srgbClr val="183A5D"/>
                </a:solidFill>
                <a:latin typeface="微软雅黑" panose="020B0503020204020204" pitchFamily="34" charset="-122"/>
                <a:ea typeface="微软雅黑" panose="020B0503020204020204" pitchFamily="34" charset="-122"/>
              </a:rPr>
              <a:t>部分</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用户手册</a:t>
            </a:r>
            <a:r>
              <a:rPr lang="en-US" altLang="en-US"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葡萄酒信息</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4" name="图片 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7895" y="661670"/>
            <a:ext cx="2877820" cy="5745480"/>
          </a:xfrm>
          <a:prstGeom prst="rect">
            <a:avLst/>
          </a:prstGeom>
        </p:spPr>
      </p:pic>
      <p:cxnSp>
        <p:nvCxnSpPr>
          <p:cNvPr id="7" name="直接箭头连接符 148"/>
          <p:cNvCxnSpPr/>
          <p:nvPr/>
        </p:nvCxnSpPr>
        <p:spPr>
          <a:xfrm>
            <a:off x="5285740" y="3242310"/>
            <a:ext cx="2259330" cy="387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5" name="图片 4" descr="问酒APPScreenshot_20180626-233216"/>
          <p:cNvPicPr>
            <a:picLocks noChangeAspect="1"/>
          </p:cNvPicPr>
          <p:nvPr/>
        </p:nvPicPr>
        <p:blipFill>
          <a:blip r:embed="rId2"/>
          <a:stretch>
            <a:fillRect/>
          </a:stretch>
        </p:blipFill>
        <p:spPr>
          <a:xfrm>
            <a:off x="7786370" y="661670"/>
            <a:ext cx="3181350" cy="5745480"/>
          </a:xfrm>
          <a:prstGeom prst="rect">
            <a:avLst/>
          </a:prstGeom>
        </p:spPr>
      </p:pic>
      <p:pic>
        <p:nvPicPr>
          <p:cNvPr id="6" name="图片 5" descr="问酒APPScreenshot_20180626-233226"/>
          <p:cNvPicPr>
            <a:picLocks noChangeAspect="1"/>
          </p:cNvPicPr>
          <p:nvPr/>
        </p:nvPicPr>
        <p:blipFill>
          <a:blip r:embed="rId3"/>
          <a:stretch>
            <a:fillRect/>
          </a:stretch>
        </p:blipFill>
        <p:spPr>
          <a:xfrm>
            <a:off x="7679690" y="661670"/>
            <a:ext cx="3288030" cy="574548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ppt_x"/>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500"/>
                            </p:stCondLst>
                            <p:childTnLst>
                              <p:par>
                                <p:cTn id="34" presetID="4" presetClass="entr" presetSubtype="16"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in)">
                                      <p:cBhvr>
                                        <p:cTn id="3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3</a:t>
            </a:r>
            <a:endParaRPr lang="en-US" sz="2400" dirty="0">
              <a:solidFill>
                <a:prstClr val="white"/>
              </a:solidFill>
            </a:endParaRPr>
          </a:p>
        </p:txBody>
      </p:sp>
      <p:sp>
        <p:nvSpPr>
          <p:cNvPr id="4" name="文本框 3"/>
          <p:cNvSpPr txBox="1"/>
          <p:nvPr/>
        </p:nvSpPr>
        <p:spPr>
          <a:xfrm>
            <a:off x="2207741" y="159821"/>
            <a:ext cx="6051597"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部分</a:t>
            </a:r>
            <a:r>
              <a:rPr lang="en-US" altLang="zh-CN" sz="2000" dirty="0" smtClean="0">
                <a:solidFill>
                  <a:srgbClr val="183A5D"/>
                </a:solidFill>
                <a:latin typeface="微软雅黑" panose="020B0503020204020204" pitchFamily="34" charset="-122"/>
                <a:ea typeface="微软雅黑" panose="020B0503020204020204" pitchFamily="34" charset="-122"/>
              </a:rPr>
              <a:t>——</a:t>
            </a:r>
            <a:r>
              <a:rPr lang="en-US" altLang="en-US" sz="2000" dirty="0" smtClean="0">
                <a:solidFill>
                  <a:srgbClr val="183A5D"/>
                </a:solidFill>
                <a:latin typeface="微软雅黑" panose="020B0503020204020204" pitchFamily="34" charset="-122"/>
                <a:ea typeface="微软雅黑" panose="020B0503020204020204" pitchFamily="34" charset="-122"/>
              </a:rPr>
              <a:t>用户手册</a:t>
            </a:r>
            <a:r>
              <a:rPr lang="en-US" altLang="en-US" sz="2000" dirty="0">
                <a:solidFill>
                  <a:srgbClr val="183A5D"/>
                </a:solidFill>
                <a:latin typeface="微软雅黑" panose="020B0503020204020204" pitchFamily="34" charset="-122"/>
                <a:ea typeface="微软雅黑" panose="020B0503020204020204" pitchFamily="34" charset="-122"/>
              </a:rPr>
              <a:t>——</a:t>
            </a:r>
            <a:r>
              <a:rPr lang="zh-CN" altLang="en-US" sz="2000" dirty="0">
                <a:solidFill>
                  <a:srgbClr val="183A5D"/>
                </a:solidFill>
                <a:latin typeface="微软雅黑" panose="020B0503020204020204" pitchFamily="34" charset="-122"/>
                <a:ea typeface="微软雅黑" panose="020B0503020204020204" pitchFamily="34" charset="-122"/>
              </a:rPr>
              <a:t>问酒历史</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9" name="图片 2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74775" y="761365"/>
            <a:ext cx="3558540" cy="5335270"/>
          </a:xfrm>
          <a:prstGeom prst="rect">
            <a:avLst/>
          </a:prstGeom>
        </p:spPr>
      </p:pic>
      <p:pic>
        <p:nvPicPr>
          <p:cNvPr id="5" name="图片 4" descr="问酒APPScreenshot_20180626-233331"/>
          <p:cNvPicPr>
            <a:picLocks noChangeAspect="1"/>
          </p:cNvPicPr>
          <p:nvPr/>
        </p:nvPicPr>
        <p:blipFill>
          <a:blip r:embed="rId2"/>
          <a:stretch>
            <a:fillRect/>
          </a:stretch>
        </p:blipFill>
        <p:spPr>
          <a:xfrm>
            <a:off x="7288530" y="255270"/>
            <a:ext cx="3761740" cy="6186170"/>
          </a:xfrm>
          <a:prstGeom prst="rect">
            <a:avLst/>
          </a:prstGeom>
        </p:spPr>
      </p:pic>
      <p:cxnSp>
        <p:nvCxnSpPr>
          <p:cNvPr id="7" name="直接箭头连接符 148"/>
          <p:cNvCxnSpPr/>
          <p:nvPr/>
        </p:nvCxnSpPr>
        <p:spPr>
          <a:xfrm>
            <a:off x="5029200" y="3232785"/>
            <a:ext cx="2259330" cy="3873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数据库部分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入库代码</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976313"/>
            <a:ext cx="113030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数据库部分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添加图片代码</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1099406"/>
            <a:ext cx="113030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数据库部分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数据库</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517" y="911953"/>
            <a:ext cx="10399198" cy="5638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数据库部分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数据库</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250950" y="1402715"/>
            <a:ext cx="10060940" cy="4812030"/>
          </a:xfrm>
          <a:prstGeom prst="rect">
            <a:avLst/>
          </a:prstGeom>
        </p:spPr>
      </p:pic>
    </p:spTree>
  </p:cSld>
  <p:clrMapOvr>
    <a:masterClrMapping/>
  </p:clrMapOvr>
  <p:transition spd="slow" advClick="0" advTm="0">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API</a:t>
            </a:r>
            <a:r>
              <a:rPr lang="zh-CN" altLang="en-US" sz="2665" dirty="0" smtClean="0">
                <a:solidFill>
                  <a:srgbClr val="183A5D"/>
                </a:solidFill>
                <a:latin typeface="微软雅黑" panose="020B0503020204020204" pitchFamily="34" charset="-122"/>
                <a:ea typeface="微软雅黑" panose="020B0503020204020204" pitchFamily="34" charset="-122"/>
              </a:rPr>
              <a:t>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入库代码</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30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1152159"/>
            <a:ext cx="113030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API</a:t>
            </a:r>
            <a:r>
              <a:rPr lang="zh-CN" altLang="en-US" sz="2665" dirty="0" smtClean="0">
                <a:solidFill>
                  <a:srgbClr val="183A5D"/>
                </a:solidFill>
                <a:latin typeface="微软雅黑" panose="020B0503020204020204" pitchFamily="34" charset="-122"/>
                <a:ea typeface="微软雅黑" panose="020B0503020204020204" pitchFamily="34" charset="-122"/>
              </a:rPr>
              <a:t>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a:solidFill>
                  <a:srgbClr val="183A5D"/>
                </a:solidFill>
                <a:latin typeface="微软雅黑" panose="020B0503020204020204" pitchFamily="34" charset="-122"/>
                <a:ea typeface="微软雅黑" panose="020B0503020204020204" pitchFamily="34" charset="-122"/>
              </a:rPr>
              <a:t>检索</a:t>
            </a:r>
            <a:r>
              <a:rPr lang="zh-CN" altLang="en-US" sz="2665" dirty="0" smtClean="0">
                <a:solidFill>
                  <a:srgbClr val="183A5D"/>
                </a:solidFill>
                <a:latin typeface="微软雅黑" panose="020B0503020204020204" pitchFamily="34" charset="-122"/>
                <a:ea typeface="微软雅黑" panose="020B0503020204020204" pitchFamily="34" charset="-122"/>
              </a:rPr>
              <a:t>代码</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1178534"/>
            <a:ext cx="113030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API</a:t>
            </a:r>
            <a:r>
              <a:rPr lang="zh-CN" altLang="en-US" sz="2665" dirty="0" smtClean="0">
                <a:solidFill>
                  <a:srgbClr val="183A5D"/>
                </a:solidFill>
                <a:latin typeface="微软雅黑" panose="020B0503020204020204" pitchFamily="34" charset="-122"/>
                <a:ea typeface="微软雅黑" panose="020B0503020204020204" pitchFamily="34" charset="-122"/>
              </a:rPr>
              <a:t>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a:solidFill>
                  <a:srgbClr val="183A5D"/>
                </a:solidFill>
                <a:latin typeface="微软雅黑" panose="020B0503020204020204" pitchFamily="34" charset="-122"/>
                <a:ea typeface="微软雅黑" panose="020B0503020204020204" pitchFamily="34" charset="-122"/>
              </a:rPr>
              <a:t>删除</a:t>
            </a:r>
            <a:r>
              <a:rPr lang="zh-CN" altLang="en-US" sz="2665" dirty="0" smtClean="0">
                <a:solidFill>
                  <a:srgbClr val="183A5D"/>
                </a:solidFill>
                <a:latin typeface="微软雅黑" panose="020B0503020204020204" pitchFamily="34" charset="-122"/>
                <a:ea typeface="微软雅黑" panose="020B0503020204020204" pitchFamily="34" charset="-122"/>
              </a:rPr>
              <a:t>代码</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1125782"/>
            <a:ext cx="1130300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API</a:t>
            </a:r>
            <a:r>
              <a:rPr lang="zh-CN" altLang="en-US" sz="2665" dirty="0" smtClean="0">
                <a:solidFill>
                  <a:srgbClr val="183A5D"/>
                </a:solidFill>
                <a:latin typeface="微软雅黑" panose="020B0503020204020204" pitchFamily="34" charset="-122"/>
                <a:ea typeface="微软雅黑" panose="020B0503020204020204" pitchFamily="34" charset="-122"/>
              </a:rPr>
              <a:t>部分</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图库</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5122" name="Picture 2" descr="C:\Users\ADMINI~1\AppData\Local\Temp\WeChat Files\6d22b0f1ba27e9b598cb1200645d57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3722" y="953466"/>
            <a:ext cx="10162651" cy="546242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DMINI~1\AppData\Local\Temp\WeChat Files\b9ee884ce75827a773897cf7d7c6ed4.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2000" contrast="-8000"/>
                    </a14:imgEffect>
                    <a14:imgEffect>
                      <a14:colorTemperature colorTemp="7615"/>
                    </a14:imgEffect>
                    <a14:imgEffect>
                      <a14:saturation sat="66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011686" y="410645"/>
            <a:ext cx="2687873" cy="318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p:nvPr/>
        </p:nvSpPr>
        <p:spPr bwMode="auto">
          <a:xfrm>
            <a:off x="231499" y="134195"/>
            <a:ext cx="761804" cy="958256"/>
          </a:xfrm>
          <a:custGeom>
            <a:avLst/>
            <a:gdLst>
              <a:gd name="T0" fmla="*/ 734716 w 1173"/>
              <a:gd name="T1" fmla="*/ 348495 h 1472"/>
              <a:gd name="T2" fmla="*/ 711330 w 1173"/>
              <a:gd name="T3" fmla="*/ 30615 h 1472"/>
              <a:gd name="T4" fmla="*/ 693141 w 1173"/>
              <a:gd name="T5" fmla="*/ 35175 h 1472"/>
              <a:gd name="T6" fmla="*/ 651565 w 1173"/>
              <a:gd name="T7" fmla="*/ 44295 h 1472"/>
              <a:gd name="T8" fmla="*/ 596997 w 1173"/>
              <a:gd name="T9" fmla="*/ 35175 h 1472"/>
              <a:gd name="T10" fmla="*/ 408609 w 1173"/>
              <a:gd name="T11" fmla="*/ 3257 h 1472"/>
              <a:gd name="T12" fmla="*/ 0 w 1173"/>
              <a:gd name="T13" fmla="*/ 500270 h 1472"/>
              <a:gd name="T14" fmla="*/ 417703 w 1173"/>
              <a:gd name="T15" fmla="*/ 955593 h 1472"/>
              <a:gd name="T16" fmla="*/ 762000 w 1173"/>
              <a:gd name="T17" fmla="*/ 707412 h 1472"/>
              <a:gd name="T18" fmla="*/ 706783 w 1173"/>
              <a:gd name="T19" fmla="*/ 674843 h 1472"/>
              <a:gd name="T20" fmla="*/ 449535 w 1173"/>
              <a:gd name="T21" fmla="*/ 891757 h 1472"/>
              <a:gd name="T22" fmla="*/ 188389 w 1173"/>
              <a:gd name="T23" fmla="*/ 472260 h 1472"/>
              <a:gd name="T24" fmla="*/ 417703 w 1173"/>
              <a:gd name="T25" fmla="*/ 67745 h 1472"/>
              <a:gd name="T26" fmla="*/ 679499 w 1173"/>
              <a:gd name="T27" fmla="*/ 371294 h 1472"/>
              <a:gd name="T28" fmla="*/ 734716 w 1173"/>
              <a:gd name="T29" fmla="*/ 348495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38B1BF"/>
          </a:solidFill>
          <a:ln>
            <a:noFill/>
          </a:ln>
          <a:extLst>
            <a:ext uri="{91240B29-F687-4F45-9708-019B960494DF}">
              <a14:hiddenLine xmlns:a14="http://schemas.microsoft.com/office/drawing/2010/main" w="9525">
                <a:solidFill>
                  <a:srgbClr val="000000"/>
                </a:solidFill>
                <a:round/>
              </a14:hiddenLine>
            </a:ext>
          </a:extLst>
        </p:spPr>
        <p:txBody>
          <a:bodyPr lIns="91392" tIns="45695" rIns="91392" bIns="45695"/>
          <a:lstStyle/>
          <a:p>
            <a:endParaRPr lang="zh-CN" altLang="en-US" sz="2800" kern="0">
              <a:solidFill>
                <a:sysClr val="windowText" lastClr="000000"/>
              </a:solidFill>
              <a:cs typeface="+mn-ea"/>
              <a:sym typeface="+mn-lt"/>
            </a:endParaRPr>
          </a:p>
        </p:txBody>
      </p:sp>
      <p:sp>
        <p:nvSpPr>
          <p:cNvPr id="4" name="Freeform 7"/>
          <p:cNvSpPr>
            <a:spLocks noEditPoints="1"/>
          </p:cNvSpPr>
          <p:nvPr/>
        </p:nvSpPr>
        <p:spPr bwMode="auto">
          <a:xfrm>
            <a:off x="1138872" y="802118"/>
            <a:ext cx="1423619" cy="290333"/>
          </a:xfrm>
          <a:custGeom>
            <a:avLst/>
            <a:gdLst>
              <a:gd name="T0" fmla="*/ 31788 w 2195"/>
              <a:gd name="T1" fmla="*/ 181488 h 445"/>
              <a:gd name="T2" fmla="*/ 163483 w 2195"/>
              <a:gd name="T3" fmla="*/ 180183 h 445"/>
              <a:gd name="T4" fmla="*/ 98609 w 2195"/>
              <a:gd name="T5" fmla="*/ 289206 h 445"/>
              <a:gd name="T6" fmla="*/ 101204 w 2195"/>
              <a:gd name="T7" fmla="*/ 68548 h 445"/>
              <a:gd name="T8" fmla="*/ 98609 w 2195"/>
              <a:gd name="T9" fmla="*/ 289206 h 445"/>
              <a:gd name="T10" fmla="*/ 431413 w 2195"/>
              <a:gd name="T11" fmla="*/ 283331 h 445"/>
              <a:gd name="T12" fmla="*/ 400922 w 2195"/>
              <a:gd name="T13" fmla="*/ 152764 h 445"/>
              <a:gd name="T14" fmla="*/ 289339 w 2195"/>
              <a:gd name="T15" fmla="*/ 154069 h 445"/>
              <a:gd name="T16" fmla="*/ 259496 w 2195"/>
              <a:gd name="T17" fmla="*/ 284636 h 445"/>
              <a:gd name="T18" fmla="*/ 289339 w 2195"/>
              <a:gd name="T19" fmla="*/ 72465 h 445"/>
              <a:gd name="T20" fmla="*/ 358754 w 2195"/>
              <a:gd name="T21" fmla="*/ 66589 h 445"/>
              <a:gd name="T22" fmla="*/ 581921 w 2195"/>
              <a:gd name="T23" fmla="*/ 265704 h 445"/>
              <a:gd name="T24" fmla="*/ 555971 w 2195"/>
              <a:gd name="T25" fmla="*/ 287901 h 445"/>
              <a:gd name="T26" fmla="*/ 512506 w 2195"/>
              <a:gd name="T27" fmla="*/ 98578 h 445"/>
              <a:gd name="T28" fmla="*/ 483312 w 2195"/>
              <a:gd name="T29" fmla="*/ 72465 h 445"/>
              <a:gd name="T30" fmla="*/ 512506 w 2195"/>
              <a:gd name="T31" fmla="*/ 15668 h 445"/>
              <a:gd name="T32" fmla="*/ 542996 w 2195"/>
              <a:gd name="T33" fmla="*/ 72465 h 445"/>
              <a:gd name="T34" fmla="*/ 581921 w 2195"/>
              <a:gd name="T35" fmla="*/ 98578 h 445"/>
              <a:gd name="T36" fmla="*/ 542996 w 2195"/>
              <a:gd name="T37" fmla="*/ 241549 h 445"/>
              <a:gd name="T38" fmla="*/ 581921 w 2195"/>
              <a:gd name="T39" fmla="*/ 265704 h 445"/>
              <a:gd name="T40" fmla="*/ 787572 w 2195"/>
              <a:gd name="T41" fmla="*/ 162556 h 445"/>
              <a:gd name="T42" fmla="*/ 661716 w 2195"/>
              <a:gd name="T43" fmla="*/ 162556 h 445"/>
              <a:gd name="T44" fmla="*/ 819360 w 2195"/>
              <a:gd name="T45" fmla="*/ 226534 h 445"/>
              <a:gd name="T46" fmla="*/ 626684 w 2195"/>
              <a:gd name="T47" fmla="*/ 181488 h 445"/>
              <a:gd name="T48" fmla="*/ 820658 w 2195"/>
              <a:gd name="T49" fmla="*/ 181488 h 445"/>
              <a:gd name="T50" fmla="*/ 660419 w 2195"/>
              <a:gd name="T51" fmla="*/ 188670 h 445"/>
              <a:gd name="T52" fmla="*/ 787572 w 2195"/>
              <a:gd name="T53" fmla="*/ 218047 h 445"/>
              <a:gd name="T54" fmla="*/ 1054853 w 2195"/>
              <a:gd name="T55" fmla="*/ 283331 h 445"/>
              <a:gd name="T56" fmla="*/ 1025011 w 2195"/>
              <a:gd name="T57" fmla="*/ 152764 h 445"/>
              <a:gd name="T58" fmla="*/ 913428 w 2195"/>
              <a:gd name="T59" fmla="*/ 154069 h 445"/>
              <a:gd name="T60" fmla="*/ 882937 w 2195"/>
              <a:gd name="T61" fmla="*/ 284636 h 445"/>
              <a:gd name="T62" fmla="*/ 913428 w 2195"/>
              <a:gd name="T63" fmla="*/ 72465 h 445"/>
              <a:gd name="T64" fmla="*/ 982843 w 2195"/>
              <a:gd name="T65" fmla="*/ 66589 h 445"/>
              <a:gd name="T66" fmla="*/ 1206010 w 2195"/>
              <a:gd name="T67" fmla="*/ 265704 h 445"/>
              <a:gd name="T68" fmla="*/ 1179412 w 2195"/>
              <a:gd name="T69" fmla="*/ 287901 h 445"/>
              <a:gd name="T70" fmla="*/ 1136595 w 2195"/>
              <a:gd name="T71" fmla="*/ 98578 h 445"/>
              <a:gd name="T72" fmla="*/ 1107401 w 2195"/>
              <a:gd name="T73" fmla="*/ 72465 h 445"/>
              <a:gd name="T74" fmla="*/ 1136595 w 2195"/>
              <a:gd name="T75" fmla="*/ 15668 h 445"/>
              <a:gd name="T76" fmla="*/ 1166437 w 2195"/>
              <a:gd name="T77" fmla="*/ 72465 h 445"/>
              <a:gd name="T78" fmla="*/ 1206010 w 2195"/>
              <a:gd name="T79" fmla="*/ 98578 h 445"/>
              <a:gd name="T80" fmla="*/ 1166437 w 2195"/>
              <a:gd name="T81" fmla="*/ 241549 h 445"/>
              <a:gd name="T82" fmla="*/ 1206010 w 2195"/>
              <a:gd name="T83" fmla="*/ 265704 h 445"/>
              <a:gd name="T84" fmla="*/ 1414256 w 2195"/>
              <a:gd name="T85" fmla="*/ 123386 h 445"/>
              <a:gd name="T86" fmla="*/ 1256612 w 2195"/>
              <a:gd name="T87" fmla="*/ 126650 h 445"/>
              <a:gd name="T88" fmla="*/ 1390901 w 2195"/>
              <a:gd name="T89" fmla="*/ 229798 h 445"/>
              <a:gd name="T90" fmla="*/ 1278020 w 2195"/>
              <a:gd name="T91" fmla="*/ 218047 h 445"/>
              <a:gd name="T92" fmla="*/ 1337704 w 2195"/>
              <a:gd name="T93" fmla="*/ 289206 h 445"/>
              <a:gd name="T94" fmla="*/ 1346138 w 2195"/>
              <a:gd name="T95" fmla="*/ 164515 h 445"/>
              <a:gd name="T96" fmla="*/ 1334461 w 2195"/>
              <a:gd name="T97" fmla="*/ 94661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rgbClr val="38B1BF"/>
          </a:solidFill>
          <a:ln>
            <a:noFill/>
          </a:ln>
          <a:extLst>
            <a:ext uri="{91240B29-F687-4F45-9708-019B960494DF}">
              <a14:hiddenLine xmlns:a14="http://schemas.microsoft.com/office/drawing/2010/main" w="9525">
                <a:solidFill>
                  <a:srgbClr val="000000"/>
                </a:solidFill>
                <a:round/>
              </a14:hiddenLine>
            </a:ext>
          </a:extLst>
        </p:spPr>
        <p:txBody>
          <a:bodyPr lIns="91392" tIns="45695" rIns="91392" bIns="45695"/>
          <a:lstStyle/>
          <a:p>
            <a:endParaRPr lang="zh-CN" altLang="en-US" sz="2800" kern="0" dirty="0">
              <a:solidFill>
                <a:sysClr val="windowText" lastClr="000000"/>
              </a:solidFill>
              <a:cs typeface="+mn-ea"/>
              <a:sym typeface="+mn-lt"/>
            </a:endParaRPr>
          </a:p>
        </p:txBody>
      </p:sp>
      <p:sp>
        <p:nvSpPr>
          <p:cNvPr id="5" name="Freeform 8"/>
          <p:cNvSpPr>
            <a:spLocks noEditPoints="1"/>
          </p:cNvSpPr>
          <p:nvPr/>
        </p:nvSpPr>
        <p:spPr bwMode="auto">
          <a:xfrm>
            <a:off x="1166647" y="85885"/>
            <a:ext cx="1368072" cy="642539"/>
          </a:xfrm>
          <a:custGeom>
            <a:avLst/>
            <a:gdLst>
              <a:gd name="T0" fmla="*/ 495722 w 2109"/>
              <a:gd name="T1" fmla="*/ 0 h 986"/>
              <a:gd name="T2" fmla="*/ 438623 w 2109"/>
              <a:gd name="T3" fmla="*/ 642937 h 986"/>
              <a:gd name="T4" fmla="*/ 54503 w 2109"/>
              <a:gd name="T5" fmla="*/ 588163 h 986"/>
              <a:gd name="T6" fmla="*/ 0 w 2109"/>
              <a:gd name="T7" fmla="*/ 642937 h 986"/>
              <a:gd name="T8" fmla="*/ 54503 w 2109"/>
              <a:gd name="T9" fmla="*/ 52165 h 986"/>
              <a:gd name="T10" fmla="*/ 438623 w 2109"/>
              <a:gd name="T11" fmla="*/ 181926 h 986"/>
              <a:gd name="T12" fmla="*/ 54503 w 2109"/>
              <a:gd name="T13" fmla="*/ 52165 h 986"/>
              <a:gd name="T14" fmla="*/ 54503 w 2109"/>
              <a:gd name="T15" fmla="*/ 541867 h 986"/>
              <a:gd name="T16" fmla="*/ 438623 w 2109"/>
              <a:gd name="T17" fmla="*/ 409497 h 986"/>
              <a:gd name="T18" fmla="*/ 54503 w 2109"/>
              <a:gd name="T19" fmla="*/ 230831 h 986"/>
              <a:gd name="T20" fmla="*/ 438623 w 2109"/>
              <a:gd name="T21" fmla="*/ 363201 h 986"/>
              <a:gd name="T22" fmla="*/ 54503 w 2109"/>
              <a:gd name="T23" fmla="*/ 230831 h 986"/>
              <a:gd name="T24" fmla="*/ 1311326 w 2109"/>
              <a:gd name="T25" fmla="*/ 360592 h 986"/>
              <a:gd name="T26" fmla="*/ 1162091 w 2109"/>
              <a:gd name="T27" fmla="*/ 452534 h 986"/>
              <a:gd name="T28" fmla="*/ 1331441 w 2109"/>
              <a:gd name="T29" fmla="*/ 596640 h 986"/>
              <a:gd name="T30" fmla="*/ 1050488 w 2109"/>
              <a:gd name="T31" fmla="*/ 533390 h 986"/>
              <a:gd name="T32" fmla="*/ 869459 w 2109"/>
              <a:gd name="T33" fmla="*/ 634460 h 986"/>
              <a:gd name="T34" fmla="*/ 946672 w 2109"/>
              <a:gd name="T35" fmla="*/ 579687 h 986"/>
              <a:gd name="T36" fmla="*/ 998580 w 2109"/>
              <a:gd name="T37" fmla="*/ 291473 h 986"/>
              <a:gd name="T38" fmla="*/ 685835 w 2109"/>
              <a:gd name="T39" fmla="*/ 245177 h 986"/>
              <a:gd name="T40" fmla="*/ 1199724 w 2109"/>
              <a:gd name="T41" fmla="*/ 170189 h 986"/>
              <a:gd name="T42" fmla="*/ 772132 w 2109"/>
              <a:gd name="T43" fmla="*/ 123893 h 986"/>
              <a:gd name="T44" fmla="*/ 1199724 w 2109"/>
              <a:gd name="T45" fmla="*/ 48905 h 986"/>
              <a:gd name="T46" fmla="*/ 760452 w 2109"/>
              <a:gd name="T47" fmla="*/ 3260 h 986"/>
              <a:gd name="T48" fmla="*/ 1253579 w 2109"/>
              <a:gd name="T49" fmla="*/ 245177 h 986"/>
              <a:gd name="T50" fmla="*/ 1363234 w 2109"/>
              <a:gd name="T51" fmla="*/ 291473 h 986"/>
              <a:gd name="T52" fmla="*/ 1050488 w 2109"/>
              <a:gd name="T53" fmla="*/ 314296 h 986"/>
              <a:gd name="T54" fmla="*/ 1273693 w 2109"/>
              <a:gd name="T55" fmla="*/ 314296 h 986"/>
              <a:gd name="T56" fmla="*/ 970031 w 2109"/>
              <a:gd name="T57" fmla="*/ 421235 h 986"/>
              <a:gd name="T58" fmla="*/ 697514 w 2109"/>
              <a:gd name="T59" fmla="*/ 579687 h 986"/>
              <a:gd name="T60" fmla="*/ 772132 w 2109"/>
              <a:gd name="T61" fmla="*/ 308427 h 986"/>
              <a:gd name="T62" fmla="*/ 907093 w 2109"/>
              <a:gd name="T63" fmla="*/ 397760 h 986"/>
              <a:gd name="T64" fmla="*/ 789002 w 2109"/>
              <a:gd name="T65" fmla="*/ 383415 h 986"/>
              <a:gd name="T66" fmla="*/ 772132 w 2109"/>
              <a:gd name="T67" fmla="*/ 308427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rgbClr val="38B1BF"/>
          </a:solidFill>
          <a:ln>
            <a:noFill/>
          </a:ln>
          <a:extLst>
            <a:ext uri="{91240B29-F687-4F45-9708-019B960494DF}">
              <a14:hiddenLine xmlns:a14="http://schemas.microsoft.com/office/drawing/2010/main" w="9525">
                <a:solidFill>
                  <a:srgbClr val="000000"/>
                </a:solidFill>
                <a:round/>
              </a14:hiddenLine>
            </a:ext>
          </a:extLst>
        </p:spPr>
        <p:txBody>
          <a:bodyPr lIns="91392" tIns="45695" rIns="91392" bIns="45695"/>
          <a:lstStyle/>
          <a:p>
            <a:endParaRPr lang="zh-CN" altLang="en-US" sz="2800" kern="0">
              <a:solidFill>
                <a:sysClr val="windowText" lastClr="000000"/>
              </a:solidFill>
              <a:cs typeface="+mn-ea"/>
              <a:sym typeface="+mn-lt"/>
            </a:endParaRPr>
          </a:p>
        </p:txBody>
      </p:sp>
      <p:sp>
        <p:nvSpPr>
          <p:cNvPr id="6" name="Freeform 9"/>
          <p:cNvSpPr>
            <a:spLocks noEditPoints="1"/>
          </p:cNvSpPr>
          <p:nvPr/>
        </p:nvSpPr>
        <p:spPr bwMode="auto">
          <a:xfrm>
            <a:off x="2066266" y="1291544"/>
            <a:ext cx="115858" cy="5037192"/>
          </a:xfrm>
          <a:custGeom>
            <a:avLst/>
            <a:gdLst>
              <a:gd name="T0" fmla="*/ 0 w 153"/>
              <a:gd name="T1" fmla="*/ 0 h 6522"/>
              <a:gd name="T2" fmla="*/ 46203 w 153"/>
              <a:gd name="T3" fmla="*/ 0 h 6522"/>
              <a:gd name="T4" fmla="*/ 46203 w 153"/>
              <a:gd name="T5" fmla="*/ 5040312 h 6522"/>
              <a:gd name="T6" fmla="*/ 0 w 153"/>
              <a:gd name="T7" fmla="*/ 5040312 h 6522"/>
              <a:gd name="T8" fmla="*/ 0 w 153"/>
              <a:gd name="T9" fmla="*/ 0 h 6522"/>
              <a:gd name="T10" fmla="*/ 99224 w 153"/>
              <a:gd name="T11" fmla="*/ 0 h 6522"/>
              <a:gd name="T12" fmla="*/ 115887 w 153"/>
              <a:gd name="T13" fmla="*/ 0 h 6522"/>
              <a:gd name="T14" fmla="*/ 115887 w 153"/>
              <a:gd name="T15" fmla="*/ 5040312 h 6522"/>
              <a:gd name="T16" fmla="*/ 99224 w 153"/>
              <a:gd name="T17" fmla="*/ 5040312 h 6522"/>
              <a:gd name="T18" fmla="*/ 99224 w 153"/>
              <a:gd name="T19" fmla="*/ 0 h 6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522">
                <a:moveTo>
                  <a:pt x="0" y="0"/>
                </a:moveTo>
                <a:lnTo>
                  <a:pt x="61" y="0"/>
                </a:lnTo>
                <a:lnTo>
                  <a:pt x="61" y="6522"/>
                </a:lnTo>
                <a:lnTo>
                  <a:pt x="0" y="6522"/>
                </a:lnTo>
                <a:lnTo>
                  <a:pt x="0" y="0"/>
                </a:lnTo>
                <a:close/>
                <a:moveTo>
                  <a:pt x="131" y="0"/>
                </a:moveTo>
                <a:lnTo>
                  <a:pt x="153" y="0"/>
                </a:lnTo>
                <a:lnTo>
                  <a:pt x="153" y="6522"/>
                </a:lnTo>
                <a:lnTo>
                  <a:pt x="131" y="6522"/>
                </a:lnTo>
                <a:lnTo>
                  <a:pt x="131" y="0"/>
                </a:lnTo>
                <a:close/>
              </a:path>
            </a:pathLst>
          </a:custGeom>
          <a:solidFill>
            <a:srgbClr val="297FD5"/>
          </a:solidFill>
          <a:ln>
            <a:noFill/>
          </a:ln>
        </p:spPr>
        <p:txBody>
          <a:bodyPr lIns="91392" tIns="45695" rIns="91392" bIns="45695"/>
          <a:lstStyle/>
          <a:p>
            <a:endParaRPr lang="zh-CN" altLang="en-US" sz="2800" kern="0">
              <a:solidFill>
                <a:sysClr val="windowText" lastClr="000000"/>
              </a:solidFill>
              <a:cs typeface="+mn-ea"/>
              <a:sym typeface="+mn-lt"/>
            </a:endParaRPr>
          </a:p>
        </p:txBody>
      </p:sp>
      <p:grpSp>
        <p:nvGrpSpPr>
          <p:cNvPr id="32" name="组合 31"/>
          <p:cNvGrpSpPr/>
          <p:nvPr/>
        </p:nvGrpSpPr>
        <p:grpSpPr>
          <a:xfrm>
            <a:off x="2584470" y="1564878"/>
            <a:ext cx="3493793" cy="681277"/>
            <a:chOff x="2818180" y="1214535"/>
            <a:chExt cx="3493793" cy="681277"/>
          </a:xfrm>
        </p:grpSpPr>
        <p:sp>
          <p:nvSpPr>
            <p:cNvPr id="7" name="Freeform 10"/>
            <p:cNvSpPr/>
            <p:nvPr/>
          </p:nvSpPr>
          <p:spPr bwMode="auto">
            <a:xfrm>
              <a:off x="2818180" y="1214535"/>
              <a:ext cx="3493793"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a:solidFill>
                  <a:sysClr val="windowText" lastClr="000000"/>
                </a:solidFill>
                <a:cs typeface="+mn-ea"/>
                <a:sym typeface="+mn-lt"/>
              </a:endParaRPr>
            </a:p>
          </p:txBody>
        </p:sp>
        <p:grpSp>
          <p:nvGrpSpPr>
            <p:cNvPr id="8" name="组合 58"/>
            <p:cNvGrpSpPr/>
            <p:nvPr/>
          </p:nvGrpSpPr>
          <p:grpSpPr bwMode="auto">
            <a:xfrm>
              <a:off x="2818180" y="1267718"/>
              <a:ext cx="503109" cy="528310"/>
              <a:chOff x="0" y="0"/>
              <a:chExt cx="588963" cy="618440"/>
            </a:xfrm>
            <a:solidFill>
              <a:srgbClr val="38B1BF"/>
            </a:solidFill>
          </p:grpSpPr>
          <p:sp>
            <p:nvSpPr>
              <p:cNvPr id="9"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0" name="TextBox 60"/>
              <p:cNvSpPr txBox="1">
                <a:spLocks noChangeArrowheads="1"/>
              </p:cNvSpPr>
              <p:nvPr/>
            </p:nvSpPr>
            <p:spPr bwMode="auto">
              <a:xfrm>
                <a:off x="59482" y="0"/>
                <a:ext cx="425104" cy="61087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tx2"/>
                    </a:solidFill>
                    <a:latin typeface="+mn-lt"/>
                    <a:ea typeface="+mn-ea"/>
                    <a:cs typeface="+mn-ea"/>
                    <a:sym typeface="+mn-lt"/>
                  </a:rPr>
                  <a:t>1</a:t>
                </a:r>
                <a:endParaRPr lang="zh-CN" altLang="en-US" sz="2800" b="1" kern="0" dirty="0">
                  <a:solidFill>
                    <a:schemeClr val="tx2"/>
                  </a:solidFill>
                  <a:latin typeface="+mn-lt"/>
                  <a:ea typeface="+mn-ea"/>
                  <a:cs typeface="+mn-ea"/>
                  <a:sym typeface="+mn-lt"/>
                </a:endParaRPr>
              </a:p>
            </p:txBody>
          </p:sp>
        </p:grpSp>
        <p:sp>
          <p:nvSpPr>
            <p:cNvPr id="27" name="TextBox 91"/>
            <p:cNvSpPr txBox="1">
              <a:spLocks noChangeArrowheads="1"/>
            </p:cNvSpPr>
            <p:nvPr/>
          </p:nvSpPr>
          <p:spPr bwMode="auto">
            <a:xfrm>
              <a:off x="3219121" y="1234184"/>
              <a:ext cx="3074886" cy="561845"/>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65" kern="0" dirty="0">
                  <a:solidFill>
                    <a:srgbClr val="FFFFFF"/>
                  </a:solidFill>
                  <a:latin typeface="+mn-lt"/>
                  <a:ea typeface="+mn-ea"/>
                  <a:cs typeface="+mn-ea"/>
                  <a:sym typeface="+mn-lt"/>
                </a:rPr>
                <a:t>成果展示</a:t>
              </a:r>
              <a:endParaRPr lang="zh-CN" altLang="en-US" sz="3065" kern="0" dirty="0">
                <a:solidFill>
                  <a:srgbClr val="FFFFFF"/>
                </a:solidFill>
                <a:latin typeface="+mn-lt"/>
                <a:ea typeface="+mn-ea"/>
                <a:cs typeface="+mn-ea"/>
                <a:sym typeface="+mn-lt"/>
              </a:endParaRPr>
            </a:p>
          </p:txBody>
        </p:sp>
      </p:grpSp>
      <p:grpSp>
        <p:nvGrpSpPr>
          <p:cNvPr id="46" name="组合 45"/>
          <p:cNvGrpSpPr/>
          <p:nvPr/>
        </p:nvGrpSpPr>
        <p:grpSpPr>
          <a:xfrm>
            <a:off x="2584470" y="3589375"/>
            <a:ext cx="3493795" cy="681277"/>
            <a:chOff x="2818179" y="2316094"/>
            <a:chExt cx="3493795" cy="681277"/>
          </a:xfrm>
        </p:grpSpPr>
        <p:sp>
          <p:nvSpPr>
            <p:cNvPr id="11" name="Freeform 10_8"/>
            <p:cNvSpPr/>
            <p:nvPr/>
          </p:nvSpPr>
          <p:spPr bwMode="auto">
            <a:xfrm>
              <a:off x="2818179" y="2316094"/>
              <a:ext cx="3493794"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a:solidFill>
                  <a:sysClr val="windowText" lastClr="000000"/>
                </a:solidFill>
                <a:cs typeface="+mn-ea"/>
                <a:sym typeface="+mn-lt"/>
              </a:endParaRPr>
            </a:p>
          </p:txBody>
        </p:sp>
        <p:grpSp>
          <p:nvGrpSpPr>
            <p:cNvPr id="12" name="组合 62"/>
            <p:cNvGrpSpPr/>
            <p:nvPr/>
          </p:nvGrpSpPr>
          <p:grpSpPr bwMode="auto">
            <a:xfrm>
              <a:off x="2840902" y="2443467"/>
              <a:ext cx="503109" cy="528311"/>
              <a:chOff x="0" y="0"/>
              <a:chExt cx="588963" cy="618440"/>
            </a:xfrm>
            <a:solidFill>
              <a:srgbClr val="38B1BF"/>
            </a:solidFill>
          </p:grpSpPr>
          <p:sp>
            <p:nvSpPr>
              <p:cNvPr id="13"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4" name="TextBox 64"/>
              <p:cNvSpPr txBox="1">
                <a:spLocks noChangeArrowheads="1"/>
              </p:cNvSpPr>
              <p:nvPr/>
            </p:nvSpPr>
            <p:spPr bwMode="auto">
              <a:xfrm>
                <a:off x="59482" y="0"/>
                <a:ext cx="425104" cy="6108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a:solidFill>
                      <a:schemeClr val="tx2"/>
                    </a:solidFill>
                    <a:latin typeface="+mn-lt"/>
                    <a:ea typeface="+mn-ea"/>
                    <a:cs typeface="+mn-ea"/>
                    <a:sym typeface="+mn-lt"/>
                  </a:rPr>
                  <a:t>2</a:t>
                </a:r>
                <a:endParaRPr lang="zh-CN" altLang="en-US" sz="2800" b="1" kern="0">
                  <a:solidFill>
                    <a:schemeClr val="tx2"/>
                  </a:solidFill>
                  <a:latin typeface="+mn-lt"/>
                  <a:ea typeface="+mn-ea"/>
                  <a:cs typeface="+mn-ea"/>
                  <a:sym typeface="+mn-lt"/>
                </a:endParaRPr>
              </a:p>
            </p:txBody>
          </p:sp>
        </p:grpSp>
        <p:sp>
          <p:nvSpPr>
            <p:cNvPr id="28" name="TextBox 92"/>
            <p:cNvSpPr txBox="1">
              <a:spLocks noChangeArrowheads="1"/>
            </p:cNvSpPr>
            <p:nvPr/>
          </p:nvSpPr>
          <p:spPr bwMode="auto">
            <a:xfrm>
              <a:off x="3219122" y="2375809"/>
              <a:ext cx="3092852" cy="563950"/>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65" kern="0" dirty="0">
                  <a:solidFill>
                    <a:srgbClr val="FFFFFF"/>
                  </a:solidFill>
                  <a:latin typeface="+mn-lt"/>
                  <a:ea typeface="+mn-ea"/>
                  <a:cs typeface="+mn-ea"/>
                  <a:sym typeface="+mn-lt"/>
                </a:rPr>
                <a:t>相关文档</a:t>
              </a:r>
              <a:endParaRPr lang="zh-CN" altLang="en-US" sz="3065" kern="0" dirty="0">
                <a:solidFill>
                  <a:srgbClr val="FFFFFF"/>
                </a:solidFill>
                <a:latin typeface="+mn-lt"/>
                <a:ea typeface="+mn-ea"/>
                <a:cs typeface="+mn-ea"/>
                <a:sym typeface="+mn-lt"/>
              </a:endParaRPr>
            </a:p>
          </p:txBody>
        </p:sp>
      </p:grpSp>
      <p:grpSp>
        <p:nvGrpSpPr>
          <p:cNvPr id="47" name="组合 46"/>
          <p:cNvGrpSpPr/>
          <p:nvPr/>
        </p:nvGrpSpPr>
        <p:grpSpPr>
          <a:xfrm>
            <a:off x="2562491" y="5481820"/>
            <a:ext cx="3481196" cy="681277"/>
            <a:chOff x="2812812" y="3503551"/>
            <a:chExt cx="3481196" cy="681277"/>
          </a:xfrm>
        </p:grpSpPr>
        <p:sp>
          <p:nvSpPr>
            <p:cNvPr id="15" name="Freeform 10_10"/>
            <p:cNvSpPr/>
            <p:nvPr/>
          </p:nvSpPr>
          <p:spPr bwMode="auto">
            <a:xfrm>
              <a:off x="2817564" y="3503551"/>
              <a:ext cx="3476444"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a:solidFill>
                  <a:sysClr val="windowText" lastClr="000000"/>
                </a:solidFill>
                <a:cs typeface="+mn-ea"/>
                <a:sym typeface="+mn-lt"/>
              </a:endParaRPr>
            </a:p>
          </p:txBody>
        </p:sp>
        <p:grpSp>
          <p:nvGrpSpPr>
            <p:cNvPr id="16" name="组合 71"/>
            <p:cNvGrpSpPr/>
            <p:nvPr/>
          </p:nvGrpSpPr>
          <p:grpSpPr bwMode="auto">
            <a:xfrm>
              <a:off x="2812812" y="3603335"/>
              <a:ext cx="503109" cy="521849"/>
              <a:chOff x="0" y="27890"/>
              <a:chExt cx="588963" cy="612717"/>
            </a:xfrm>
            <a:solidFill>
              <a:srgbClr val="38B1BF"/>
            </a:solidFill>
          </p:grpSpPr>
          <p:sp>
            <p:nvSpPr>
              <p:cNvPr id="17"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18" name="TextBox 78"/>
              <p:cNvSpPr txBox="1">
                <a:spLocks noChangeArrowheads="1"/>
              </p:cNvSpPr>
              <p:nvPr/>
            </p:nvSpPr>
            <p:spPr bwMode="auto">
              <a:xfrm>
                <a:off x="58241" y="27891"/>
                <a:ext cx="425104" cy="6127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tx2"/>
                    </a:solidFill>
                    <a:latin typeface="+mn-lt"/>
                    <a:ea typeface="+mn-ea"/>
                    <a:cs typeface="+mn-ea"/>
                    <a:sym typeface="+mn-lt"/>
                  </a:rPr>
                  <a:t>3</a:t>
                </a:r>
                <a:endParaRPr lang="zh-CN" altLang="en-US" sz="2800" b="1" kern="0" dirty="0">
                  <a:solidFill>
                    <a:schemeClr val="tx2"/>
                  </a:solidFill>
                  <a:latin typeface="+mn-lt"/>
                  <a:ea typeface="+mn-ea"/>
                  <a:cs typeface="+mn-ea"/>
                  <a:sym typeface="+mn-lt"/>
                </a:endParaRPr>
              </a:p>
            </p:txBody>
          </p:sp>
        </p:grpSp>
        <p:sp>
          <p:nvSpPr>
            <p:cNvPr id="29" name="TextBox 93"/>
            <p:cNvSpPr txBox="1">
              <a:spLocks noChangeArrowheads="1"/>
            </p:cNvSpPr>
            <p:nvPr/>
          </p:nvSpPr>
          <p:spPr bwMode="auto">
            <a:xfrm>
              <a:off x="3241927" y="3517437"/>
              <a:ext cx="3052080" cy="563822"/>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65" kern="0" dirty="0" smtClean="0">
                  <a:solidFill>
                    <a:srgbClr val="FFFFFF"/>
                  </a:solidFill>
                  <a:latin typeface="+mn-lt"/>
                  <a:ea typeface="+mn-ea"/>
                  <a:cs typeface="+mn-ea"/>
                  <a:sym typeface="+mn-lt"/>
                </a:rPr>
                <a:t>APP</a:t>
              </a:r>
              <a:r>
                <a:rPr lang="zh-CN" altLang="en-US" sz="3065" kern="0" dirty="0" smtClean="0">
                  <a:solidFill>
                    <a:srgbClr val="FFFFFF"/>
                  </a:solidFill>
                  <a:latin typeface="+mn-lt"/>
                  <a:ea typeface="+mn-ea"/>
                  <a:cs typeface="+mn-ea"/>
                  <a:sym typeface="+mn-lt"/>
                </a:rPr>
                <a:t>部分</a:t>
              </a:r>
              <a:endParaRPr lang="zh-CN" altLang="en-US" sz="3065" kern="0" dirty="0">
                <a:solidFill>
                  <a:srgbClr val="FFFFFF"/>
                </a:solidFill>
                <a:latin typeface="+mn-lt"/>
                <a:ea typeface="+mn-ea"/>
                <a:cs typeface="+mn-ea"/>
                <a:sym typeface="+mn-lt"/>
              </a:endParaRPr>
            </a:p>
          </p:txBody>
        </p:sp>
      </p:grpSp>
      <p:grpSp>
        <p:nvGrpSpPr>
          <p:cNvPr id="48" name="组合 47"/>
          <p:cNvGrpSpPr/>
          <p:nvPr/>
        </p:nvGrpSpPr>
        <p:grpSpPr>
          <a:xfrm>
            <a:off x="7170459" y="1555930"/>
            <a:ext cx="3481195" cy="681277"/>
            <a:chOff x="2812813" y="4816582"/>
            <a:chExt cx="3481195" cy="681277"/>
          </a:xfrm>
        </p:grpSpPr>
        <p:sp>
          <p:nvSpPr>
            <p:cNvPr id="20" name="Freeform 10_10"/>
            <p:cNvSpPr/>
            <p:nvPr/>
          </p:nvSpPr>
          <p:spPr bwMode="auto">
            <a:xfrm>
              <a:off x="2812813" y="4816582"/>
              <a:ext cx="3481195"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a:solidFill>
                  <a:sysClr val="windowText" lastClr="000000"/>
                </a:solidFill>
                <a:cs typeface="+mn-ea"/>
                <a:sym typeface="+mn-lt"/>
              </a:endParaRPr>
            </a:p>
          </p:txBody>
        </p:sp>
        <p:sp>
          <p:nvSpPr>
            <p:cNvPr id="24" name="TextBox 93"/>
            <p:cNvSpPr txBox="1">
              <a:spLocks noChangeArrowheads="1"/>
            </p:cNvSpPr>
            <p:nvPr/>
          </p:nvSpPr>
          <p:spPr bwMode="auto">
            <a:xfrm>
              <a:off x="3323155" y="4874303"/>
              <a:ext cx="2970852" cy="561845"/>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65" kern="0" dirty="0" smtClean="0">
                  <a:solidFill>
                    <a:srgbClr val="FFFFFF"/>
                  </a:solidFill>
                  <a:latin typeface="+mn-lt"/>
                  <a:ea typeface="+mn-ea"/>
                  <a:cs typeface="+mn-ea"/>
                  <a:sym typeface="+mn-lt"/>
                </a:rPr>
                <a:t>数据库部分</a:t>
              </a:r>
              <a:endParaRPr lang="zh-CN" altLang="en-US" sz="3065" kern="0" dirty="0">
                <a:solidFill>
                  <a:srgbClr val="FFFFFF"/>
                </a:solidFill>
                <a:latin typeface="+mn-lt"/>
                <a:ea typeface="+mn-ea"/>
                <a:cs typeface="+mn-ea"/>
                <a:sym typeface="+mn-lt"/>
              </a:endParaRPr>
            </a:p>
          </p:txBody>
        </p:sp>
        <p:grpSp>
          <p:nvGrpSpPr>
            <p:cNvPr id="33" name="组合 71"/>
            <p:cNvGrpSpPr/>
            <p:nvPr/>
          </p:nvGrpSpPr>
          <p:grpSpPr bwMode="auto">
            <a:xfrm>
              <a:off x="2821726" y="4942184"/>
              <a:ext cx="503109" cy="524820"/>
              <a:chOff x="0" y="2236"/>
              <a:chExt cx="588963" cy="616204"/>
            </a:xfrm>
            <a:solidFill>
              <a:srgbClr val="38B1BF"/>
            </a:solidFill>
          </p:grpSpPr>
          <p:sp>
            <p:nvSpPr>
              <p:cNvPr id="34"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35" name="TextBox 78"/>
              <p:cNvSpPr txBox="1">
                <a:spLocks noChangeArrowheads="1"/>
              </p:cNvSpPr>
              <p:nvPr/>
            </p:nvSpPr>
            <p:spPr bwMode="auto">
              <a:xfrm>
                <a:off x="81778" y="2236"/>
                <a:ext cx="425104" cy="6127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tx2"/>
                    </a:solidFill>
                    <a:latin typeface="+mn-lt"/>
                    <a:ea typeface="+mn-ea"/>
                    <a:cs typeface="+mn-ea"/>
                    <a:sym typeface="+mn-lt"/>
                  </a:rPr>
                  <a:t>4</a:t>
                </a:r>
                <a:endParaRPr lang="en-US" altLang="zh-CN" sz="2800" b="1" kern="0" dirty="0">
                  <a:solidFill>
                    <a:schemeClr val="tx2"/>
                  </a:solidFill>
                  <a:latin typeface="+mn-lt"/>
                  <a:ea typeface="+mn-ea"/>
                  <a:cs typeface="+mn-ea"/>
                  <a:sym typeface="+mn-lt"/>
                </a:endParaRPr>
              </a:p>
            </p:txBody>
          </p:sp>
        </p:grpSp>
      </p:grpSp>
      <p:grpSp>
        <p:nvGrpSpPr>
          <p:cNvPr id="50" name="组合 49"/>
          <p:cNvGrpSpPr/>
          <p:nvPr/>
        </p:nvGrpSpPr>
        <p:grpSpPr>
          <a:xfrm>
            <a:off x="7188403" y="3649090"/>
            <a:ext cx="3481195" cy="681277"/>
            <a:chOff x="7226371" y="1218220"/>
            <a:chExt cx="3481195" cy="681277"/>
          </a:xfrm>
        </p:grpSpPr>
        <p:sp>
          <p:nvSpPr>
            <p:cNvPr id="30" name="Freeform 10_10"/>
            <p:cNvSpPr/>
            <p:nvPr/>
          </p:nvSpPr>
          <p:spPr bwMode="auto">
            <a:xfrm>
              <a:off x="7226371" y="1218220"/>
              <a:ext cx="3481195"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dirty="0">
                <a:solidFill>
                  <a:sysClr val="windowText" lastClr="000000"/>
                </a:solidFill>
                <a:cs typeface="+mn-ea"/>
                <a:sym typeface="+mn-lt"/>
              </a:endParaRPr>
            </a:p>
          </p:txBody>
        </p:sp>
        <p:grpSp>
          <p:nvGrpSpPr>
            <p:cNvPr id="49" name="组合 48"/>
            <p:cNvGrpSpPr/>
            <p:nvPr/>
          </p:nvGrpSpPr>
          <p:grpSpPr>
            <a:xfrm>
              <a:off x="7260883" y="1262863"/>
              <a:ext cx="3126183" cy="561845"/>
              <a:chOff x="7260883" y="1262863"/>
              <a:chExt cx="3126183" cy="561845"/>
            </a:xfrm>
          </p:grpSpPr>
          <p:sp>
            <p:nvSpPr>
              <p:cNvPr id="31" name="TextBox 93"/>
              <p:cNvSpPr txBox="1">
                <a:spLocks noChangeArrowheads="1"/>
              </p:cNvSpPr>
              <p:nvPr/>
            </p:nvSpPr>
            <p:spPr bwMode="auto">
              <a:xfrm>
                <a:off x="7810952" y="1262863"/>
                <a:ext cx="2576114" cy="561845"/>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65" kern="0" dirty="0" smtClean="0">
                    <a:solidFill>
                      <a:srgbClr val="FFFFFF"/>
                    </a:solidFill>
                    <a:cs typeface="+mn-ea"/>
                    <a:sym typeface="+mn-lt"/>
                  </a:rPr>
                  <a:t>API</a:t>
                </a:r>
                <a:r>
                  <a:rPr lang="zh-CN" altLang="en-US" sz="3065" kern="0" dirty="0" smtClean="0">
                    <a:solidFill>
                      <a:srgbClr val="FFFFFF"/>
                    </a:solidFill>
                    <a:cs typeface="+mn-ea"/>
                    <a:sym typeface="+mn-lt"/>
                  </a:rPr>
                  <a:t>部分</a:t>
                </a:r>
                <a:endParaRPr lang="zh-CN" altLang="en-US" sz="3065" kern="0" dirty="0">
                  <a:solidFill>
                    <a:srgbClr val="FFFFFF"/>
                  </a:solidFill>
                  <a:cs typeface="+mn-ea"/>
                  <a:sym typeface="+mn-lt"/>
                </a:endParaRPr>
              </a:p>
            </p:txBody>
          </p:sp>
          <p:grpSp>
            <p:nvGrpSpPr>
              <p:cNvPr id="21" name="组合 71"/>
              <p:cNvGrpSpPr/>
              <p:nvPr/>
            </p:nvGrpSpPr>
            <p:grpSpPr bwMode="auto">
              <a:xfrm>
                <a:off x="7260883" y="1291544"/>
                <a:ext cx="503109" cy="524820"/>
                <a:chOff x="0" y="2236"/>
                <a:chExt cx="588963" cy="616204"/>
              </a:xfrm>
              <a:solidFill>
                <a:srgbClr val="38B1BF"/>
              </a:solidFill>
            </p:grpSpPr>
            <p:sp>
              <p:nvSpPr>
                <p:cNvPr id="22"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23" name="TextBox 78"/>
                <p:cNvSpPr txBox="1">
                  <a:spLocks noChangeArrowheads="1"/>
                </p:cNvSpPr>
                <p:nvPr/>
              </p:nvSpPr>
              <p:spPr bwMode="auto">
                <a:xfrm>
                  <a:off x="81778" y="2236"/>
                  <a:ext cx="430006" cy="614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2800" b="1" kern="0" dirty="0">
                      <a:solidFill>
                        <a:schemeClr val="tx2"/>
                      </a:solidFill>
                      <a:latin typeface="+mn-lt"/>
                      <a:ea typeface="+mn-ea"/>
                      <a:cs typeface="+mn-ea"/>
                      <a:sym typeface="+mn-lt"/>
                    </a:rPr>
                    <a:t>5</a:t>
                  </a:r>
                  <a:endParaRPr lang="en-US" altLang="zh-CN" sz="2800" b="1" kern="0" dirty="0">
                    <a:solidFill>
                      <a:schemeClr val="tx2"/>
                    </a:solidFill>
                    <a:latin typeface="+mn-lt"/>
                    <a:ea typeface="+mn-ea"/>
                    <a:cs typeface="+mn-ea"/>
                    <a:sym typeface="+mn-lt"/>
                  </a:endParaRPr>
                </a:p>
              </p:txBody>
            </p:sp>
          </p:grpSp>
        </p:grpSp>
      </p:grpSp>
      <p:grpSp>
        <p:nvGrpSpPr>
          <p:cNvPr id="26" name="组合 25"/>
          <p:cNvGrpSpPr/>
          <p:nvPr/>
        </p:nvGrpSpPr>
        <p:grpSpPr>
          <a:xfrm>
            <a:off x="7170458" y="5451287"/>
            <a:ext cx="3481195" cy="681277"/>
            <a:chOff x="7199005" y="3536484"/>
            <a:chExt cx="3481195" cy="681277"/>
          </a:xfrm>
        </p:grpSpPr>
        <p:sp>
          <p:nvSpPr>
            <p:cNvPr id="41" name="Freeform 10_10"/>
            <p:cNvSpPr/>
            <p:nvPr/>
          </p:nvSpPr>
          <p:spPr bwMode="auto">
            <a:xfrm>
              <a:off x="7199005" y="3536484"/>
              <a:ext cx="3481195" cy="681277"/>
            </a:xfrm>
            <a:custGeom>
              <a:avLst/>
              <a:gdLst>
                <a:gd name="T0" fmla="*/ 64938 w 6425"/>
                <a:gd name="T1" fmla="*/ 0 h 911"/>
                <a:gd name="T2" fmla="*/ 4420639 w 6425"/>
                <a:gd name="T3" fmla="*/ 0 h 911"/>
                <a:gd name="T4" fmla="*/ 4486275 w 6425"/>
                <a:gd name="T5" fmla="*/ 65148 h 911"/>
                <a:gd name="T6" fmla="*/ 4486275 w 6425"/>
                <a:gd name="T7" fmla="*/ 573027 h 911"/>
                <a:gd name="T8" fmla="*/ 4420639 w 6425"/>
                <a:gd name="T9" fmla="*/ 638175 h 911"/>
                <a:gd name="T10" fmla="*/ 64938 w 6425"/>
                <a:gd name="T11" fmla="*/ 638175 h 911"/>
                <a:gd name="T12" fmla="*/ 0 w 6425"/>
                <a:gd name="T13" fmla="*/ 573027 h 911"/>
                <a:gd name="T14" fmla="*/ 0 w 6425"/>
                <a:gd name="T15" fmla="*/ 65148 h 911"/>
                <a:gd name="T16" fmla="*/ 64938 w 6425"/>
                <a:gd name="T17" fmla="*/ 0 h 9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25" h="911">
                  <a:moveTo>
                    <a:pt x="93" y="0"/>
                  </a:moveTo>
                  <a:lnTo>
                    <a:pt x="6331" y="0"/>
                  </a:lnTo>
                  <a:cubicBezTo>
                    <a:pt x="6383" y="0"/>
                    <a:pt x="6425" y="42"/>
                    <a:pt x="6425" y="93"/>
                  </a:cubicBezTo>
                  <a:lnTo>
                    <a:pt x="6425" y="818"/>
                  </a:lnTo>
                  <a:cubicBezTo>
                    <a:pt x="6425" y="869"/>
                    <a:pt x="6383" y="911"/>
                    <a:pt x="6331" y="911"/>
                  </a:cubicBezTo>
                  <a:lnTo>
                    <a:pt x="93" y="911"/>
                  </a:lnTo>
                  <a:cubicBezTo>
                    <a:pt x="42" y="911"/>
                    <a:pt x="0" y="869"/>
                    <a:pt x="0" y="818"/>
                  </a:cubicBezTo>
                  <a:lnTo>
                    <a:pt x="0" y="93"/>
                  </a:lnTo>
                  <a:cubicBezTo>
                    <a:pt x="0" y="42"/>
                    <a:pt x="42" y="0"/>
                    <a:pt x="93" y="0"/>
                  </a:cubicBezTo>
                  <a:close/>
                </a:path>
              </a:pathLst>
            </a:custGeom>
            <a:solidFill>
              <a:srgbClr val="38B1BF"/>
            </a:solidFill>
            <a:ln>
              <a:noFill/>
            </a:ln>
          </p:spPr>
          <p:txBody>
            <a:bodyPr lIns="91392" tIns="45695" rIns="91392" bIns="45695"/>
            <a:lstStyle/>
            <a:p>
              <a:endParaRPr lang="zh-CN" altLang="en-US" sz="2800" kern="0" dirty="0">
                <a:solidFill>
                  <a:sysClr val="windowText" lastClr="000000"/>
                </a:solidFill>
                <a:cs typeface="+mn-ea"/>
                <a:sym typeface="+mn-lt"/>
              </a:endParaRPr>
            </a:p>
          </p:txBody>
        </p:sp>
        <p:sp>
          <p:nvSpPr>
            <p:cNvPr id="42" name="TextBox 93"/>
            <p:cNvSpPr txBox="1">
              <a:spLocks noChangeArrowheads="1"/>
            </p:cNvSpPr>
            <p:nvPr/>
          </p:nvSpPr>
          <p:spPr bwMode="auto">
            <a:xfrm>
              <a:off x="7810952" y="3603336"/>
              <a:ext cx="2576114" cy="563822"/>
            </a:xfrm>
            <a:prstGeom prst="rect">
              <a:avLst/>
            </a:prstGeom>
            <a:solidFill>
              <a:srgbClr val="38B1B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392" tIns="45695" rIns="91392" bIns="456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en-US" sz="3065" kern="0" dirty="0">
                  <a:solidFill>
                    <a:srgbClr val="FFFFFF"/>
                  </a:solidFill>
                  <a:latin typeface="+mn-lt"/>
                  <a:ea typeface="+mn-ea"/>
                  <a:cs typeface="+mn-ea"/>
                  <a:sym typeface="+mn-lt"/>
                </a:rPr>
                <a:t>项目总结</a:t>
              </a:r>
              <a:endParaRPr lang="zh-CN" altLang="en-US" sz="3065" kern="0" dirty="0">
                <a:solidFill>
                  <a:srgbClr val="FFFFFF"/>
                </a:solidFill>
                <a:latin typeface="+mn-lt"/>
                <a:ea typeface="+mn-ea"/>
                <a:cs typeface="+mn-ea"/>
                <a:sym typeface="+mn-lt"/>
              </a:endParaRPr>
            </a:p>
          </p:txBody>
        </p:sp>
        <p:grpSp>
          <p:nvGrpSpPr>
            <p:cNvPr id="43" name="组合 71"/>
            <p:cNvGrpSpPr/>
            <p:nvPr/>
          </p:nvGrpSpPr>
          <p:grpSpPr bwMode="auto">
            <a:xfrm>
              <a:off x="7297690" y="3573559"/>
              <a:ext cx="503109" cy="524820"/>
              <a:chOff x="0" y="2236"/>
              <a:chExt cx="588963" cy="616204"/>
            </a:xfrm>
            <a:solidFill>
              <a:srgbClr val="38B1BF"/>
            </a:solidFill>
          </p:grpSpPr>
          <p:sp>
            <p:nvSpPr>
              <p:cNvPr id="44" name="Oval 16"/>
              <p:cNvSpPr>
                <a:spLocks noChangeArrowheads="1"/>
              </p:cNvSpPr>
              <p:nvPr/>
            </p:nvSpPr>
            <p:spPr bwMode="auto">
              <a:xfrm>
                <a:off x="0" y="27890"/>
                <a:ext cx="588963" cy="590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800" kern="0">
                  <a:solidFill>
                    <a:schemeClr val="tx2"/>
                  </a:solidFill>
                  <a:cs typeface="+mn-ea"/>
                  <a:sym typeface="+mn-lt"/>
                </a:endParaRPr>
              </a:p>
            </p:txBody>
          </p:sp>
          <p:sp>
            <p:nvSpPr>
              <p:cNvPr id="45" name="TextBox 78"/>
              <p:cNvSpPr txBox="1">
                <a:spLocks noChangeArrowheads="1"/>
              </p:cNvSpPr>
              <p:nvPr/>
            </p:nvSpPr>
            <p:spPr bwMode="auto">
              <a:xfrm>
                <a:off x="81778" y="2236"/>
                <a:ext cx="430105" cy="614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kern="0" dirty="0">
                    <a:solidFill>
                      <a:schemeClr val="tx2"/>
                    </a:solidFill>
                    <a:latin typeface="+mn-lt"/>
                    <a:ea typeface="+mn-ea"/>
                    <a:cs typeface="+mn-ea"/>
                    <a:sym typeface="+mn-lt"/>
                  </a:rPr>
                  <a:t>6</a:t>
                </a:r>
                <a:endParaRPr lang="en-US" altLang="zh-CN" sz="2800" b="1" kern="0" dirty="0">
                  <a:solidFill>
                    <a:schemeClr val="tx2"/>
                  </a:solidFill>
                  <a:latin typeface="+mn-lt"/>
                  <a:ea typeface="+mn-ea"/>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4" grpId="1" bldLvl="0" animBg="1"/>
      <p:bldP spid="5" grpId="0" bldLvl="0" animBg="1"/>
      <p:bldP spid="5" grpId="1" bldLvl="0" animBg="1"/>
      <p:bldP spid="6"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t>7</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项目总结——出错原因分析</a:t>
            </a:r>
            <a:endParaRPr lang="zh-CN"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a:graphicFrameLocks noGrp="1"/>
          </p:cNvGraphicFramePr>
          <p:nvPr/>
        </p:nvGraphicFramePr>
        <p:xfrm>
          <a:off x="1847184" y="779837"/>
          <a:ext cx="9679578" cy="5268267"/>
        </p:xfrm>
        <a:graphic>
          <a:graphicData uri="http://schemas.openxmlformats.org/drawingml/2006/table">
            <a:tbl>
              <a:tblPr firstRow="1" firstCol="1" bandRow="1">
                <a:tableStyleId>{5C22544A-7EE6-4342-B048-85BDC9FD1C3A}</a:tableStyleId>
              </a:tblPr>
              <a:tblGrid>
                <a:gridCol w="4819745"/>
                <a:gridCol w="4859833"/>
              </a:tblGrid>
              <a:tr h="553616">
                <a:tc>
                  <a:txBody>
                    <a:bodyPr/>
                    <a:lstStyle/>
                    <a:p>
                      <a:pPr algn="ctr">
                        <a:spcAft>
                          <a:spcPts val="0"/>
                        </a:spcAft>
                      </a:pPr>
                      <a:r>
                        <a:rPr lang="zh-CN" sz="2400" dirty="0">
                          <a:effectLst/>
                        </a:rPr>
                        <a:t>问题</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spcAft>
                          <a:spcPts val="0"/>
                        </a:spcAft>
                      </a:pPr>
                      <a:r>
                        <a:rPr lang="zh-CN" sz="2400">
                          <a:effectLst/>
                        </a:rPr>
                        <a:t>分析</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839345">
                <a:tc>
                  <a:txBody>
                    <a:bodyPr/>
                    <a:lstStyle/>
                    <a:p>
                      <a:pPr>
                        <a:spcAft>
                          <a:spcPts val="0"/>
                        </a:spcAft>
                      </a:pPr>
                      <a:r>
                        <a:rPr lang="zh-CN" sz="2400" dirty="0">
                          <a:effectLst/>
                        </a:rPr>
                        <a:t>实际情况与计划在时间上的偏差比较大</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项目经验不足，关键里程碑设置不够合理</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107230">
                <a:tc>
                  <a:txBody>
                    <a:bodyPr/>
                    <a:lstStyle/>
                    <a:p>
                      <a:pPr>
                        <a:spcAft>
                          <a:spcPts val="0"/>
                        </a:spcAft>
                      </a:pPr>
                      <a:r>
                        <a:rPr lang="zh-CN" sz="2400" dirty="0">
                          <a:effectLst/>
                        </a:rPr>
                        <a:t>前期找不到最新的版本</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文件在</a:t>
                      </a:r>
                      <a:r>
                        <a:rPr lang="en-US" altLang="en-US" sz="2400" dirty="0">
                          <a:effectLst/>
                        </a:rPr>
                        <a:t>微信</a:t>
                      </a:r>
                      <a:r>
                        <a:rPr lang="zh-CN" sz="2400" dirty="0">
                          <a:effectLst/>
                        </a:rPr>
                        <a:t>中随意滚动，没有完善配置管理系统</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107230">
                <a:tc>
                  <a:txBody>
                    <a:bodyPr/>
                    <a:lstStyle/>
                    <a:p>
                      <a:pPr>
                        <a:spcAft>
                          <a:spcPts val="0"/>
                        </a:spcAft>
                      </a:pPr>
                      <a:r>
                        <a:rPr lang="zh-CN" sz="2400" dirty="0">
                          <a:effectLst/>
                        </a:rPr>
                        <a:t>小组熬夜</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项目经理没有控制好组内的健康气氛，导致熬夜的连锁反应</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553616">
                <a:tc>
                  <a:txBody>
                    <a:bodyPr/>
                    <a:lstStyle/>
                    <a:p>
                      <a:pPr>
                        <a:spcAft>
                          <a:spcPts val="0"/>
                        </a:spcAft>
                      </a:pPr>
                      <a:r>
                        <a:rPr lang="zh-CN" sz="2400">
                          <a:effectLst/>
                        </a:rPr>
                        <a:t>各种文档补丁较多，打的都比较晚</a:t>
                      </a:r>
                      <a:endParaRPr lang="zh-CN" sz="24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没有完善评审机制</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107230">
                <a:tc>
                  <a:txBody>
                    <a:bodyPr/>
                    <a:lstStyle/>
                    <a:p>
                      <a:pPr>
                        <a:spcAft>
                          <a:spcPts val="0"/>
                        </a:spcAft>
                      </a:pPr>
                      <a:r>
                        <a:rPr lang="zh-CN" sz="2400" dirty="0">
                          <a:effectLst/>
                        </a:rPr>
                        <a:t>部分会议空洞，无意义</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400" dirty="0">
                          <a:effectLst/>
                        </a:rPr>
                        <a:t>一开始制定一周两次例会，频率太高，随后做了调整。</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bl>
          </a:graphicData>
        </a:graphic>
      </p:graphicFrame>
    </p:spTree>
  </p:cSld>
  <p:clrMapOvr>
    <a:masterClrMapping/>
  </p:clrMapOvr>
  <p:transition spd="slow" advClick="0" advTm="0">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t>7</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项目总结——成员点评</a:t>
            </a:r>
            <a:endParaRPr lang="zh-CN"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p:nvPr/>
        </p:nvGraphicFramePr>
        <p:xfrm>
          <a:off x="1847184" y="661345"/>
          <a:ext cx="8817430" cy="6121824"/>
        </p:xfrm>
        <a:graphic>
          <a:graphicData uri="http://schemas.openxmlformats.org/drawingml/2006/table">
            <a:tbl>
              <a:tblPr firstRow="1" bandRow="1">
                <a:tableStyleId>{5C22544A-7EE6-4342-B048-85BDC9FD1C3A}</a:tableStyleId>
              </a:tblPr>
              <a:tblGrid>
                <a:gridCol w="2236347"/>
                <a:gridCol w="6581083"/>
              </a:tblGrid>
              <a:tr h="956295">
                <a:tc>
                  <a:txBody>
                    <a:bodyPr/>
                    <a:lstStyle/>
                    <a:p>
                      <a:pPr algn="ctr">
                        <a:buNone/>
                      </a:pPr>
                      <a:r>
                        <a:rPr lang="en-US" altLang="en-US" sz="2800" b="0" dirty="0">
                          <a:solidFill>
                            <a:schemeClr val="tx1"/>
                          </a:solidFill>
                        </a:rPr>
                        <a:t>成员</a:t>
                      </a:r>
                      <a:endParaRPr lang="zh-CN" altLang="en-US" sz="2800" b="0" dirty="0">
                        <a:solidFill>
                          <a:schemeClr val="tx1"/>
                        </a:solidFill>
                      </a:endParaRPr>
                    </a:p>
                  </a:txBody>
                  <a:tcPr>
                    <a:solidFill>
                      <a:schemeClr val="accent1">
                        <a:lumMod val="40000"/>
                        <a:lumOff val="60000"/>
                      </a:schemeClr>
                    </a:solidFill>
                  </a:tcPr>
                </a:tc>
                <a:tc>
                  <a:txBody>
                    <a:bodyPr/>
                    <a:lstStyle/>
                    <a:p>
                      <a:pPr indent="0" algn="l">
                        <a:buFont typeface="+mj-lt"/>
                        <a:buNone/>
                      </a:pPr>
                      <a:r>
                        <a:rPr lang="en-US" altLang="en-US" sz="2400" b="0" dirty="0">
                          <a:solidFill>
                            <a:schemeClr val="tx1"/>
                          </a:solidFill>
                          <a:latin typeface="+mn-ea"/>
                          <a:ea typeface="+mn-ea"/>
                        </a:rPr>
                        <a:t>          </a:t>
                      </a:r>
                      <a:r>
                        <a:rPr lang="en-US" altLang="en-US" sz="2800" b="0" dirty="0">
                          <a:solidFill>
                            <a:schemeClr val="tx1"/>
                          </a:solidFill>
                          <a:latin typeface="+mn-ea"/>
                          <a:ea typeface="+mn-ea"/>
                        </a:rPr>
                        <a:t>评价</a:t>
                      </a:r>
                      <a:endParaRPr lang="zh-CN" altLang="en-US" sz="2800" b="0" dirty="0">
                        <a:solidFill>
                          <a:schemeClr val="tx1"/>
                        </a:solidFill>
                        <a:latin typeface="+mn-ea"/>
                        <a:ea typeface="+mn-ea"/>
                      </a:endParaRPr>
                    </a:p>
                  </a:txBody>
                  <a:tcPr>
                    <a:solidFill>
                      <a:schemeClr val="accent1">
                        <a:lumMod val="40000"/>
                        <a:lumOff val="60000"/>
                      </a:schemeClr>
                    </a:solidFill>
                  </a:tcPr>
                </a:tc>
              </a:tr>
              <a:tr h="1758295">
                <a:tc>
                  <a:txBody>
                    <a:bodyPr/>
                    <a:lstStyle/>
                    <a:p>
                      <a:pPr algn="ctr">
                        <a:buNone/>
                      </a:pPr>
                      <a:r>
                        <a:rPr lang="en-US" altLang="en-US" b="0" dirty="0">
                          <a:solidFill>
                            <a:schemeClr val="tx1"/>
                          </a:solidFill>
                        </a:rPr>
                        <a:t>黄为波</a:t>
                      </a:r>
                      <a:endParaRPr lang="zh-CN" altLang="en-US" b="0" dirty="0">
                        <a:solidFill>
                          <a:schemeClr val="tx1"/>
                        </a:solidFill>
                      </a:endParaRPr>
                    </a:p>
                  </a:txBody>
                  <a:tcPr>
                    <a:solidFill>
                      <a:schemeClr val="accent1">
                        <a:lumMod val="40000"/>
                        <a:lumOff val="60000"/>
                      </a:schemeClr>
                    </a:solidFill>
                  </a:tcPr>
                </a:tc>
                <a:tc>
                  <a:txBody>
                    <a:bodyPr/>
                    <a:lstStyle/>
                    <a:p>
                      <a:pPr indent="0" algn="l">
                        <a:buFont typeface="+mj-lt"/>
                        <a:buNone/>
                      </a:pPr>
                      <a:r>
                        <a:rPr lang="zh-CN" altLang="zh-CN" sz="1800" kern="1200" dirty="0">
                          <a:solidFill>
                            <a:schemeClr val="dk1"/>
                          </a:solidFill>
                          <a:effectLst/>
                          <a:latin typeface="+mn-lt"/>
                          <a:ea typeface="+mn-ea"/>
                          <a:cs typeface="+mn-cs"/>
                        </a:rPr>
                        <a:t>作为项目经理在项目中能把握整体项目的走向以及清楚项目所有的细节，能统筹兼顾所有人员的工作，并合理分工。与项目下达者保持密切的沟通，与项目所有干系人保持友好往来。在项目中最晚一个睡，只要有一个成员还在干活，就会做好随时被咨询的准备，控制项目的质量与范围</a:t>
                      </a:r>
                      <a:r>
                        <a:rPr lang="zh-CN" altLang="zh-CN" sz="1400" dirty="0">
                          <a:effectLst/>
                        </a:rPr>
                        <a:t> </a:t>
                      </a:r>
                      <a:endParaRPr lang="zh-CN" altLang="en-US" sz="1400" b="0" dirty="0">
                        <a:solidFill>
                          <a:schemeClr val="tx1"/>
                        </a:solidFill>
                        <a:latin typeface="+mn-ea"/>
                        <a:ea typeface="+mn-ea"/>
                      </a:endParaRPr>
                    </a:p>
                  </a:txBody>
                  <a:tcPr>
                    <a:solidFill>
                      <a:schemeClr val="accent1">
                        <a:lumMod val="40000"/>
                        <a:lumOff val="60000"/>
                      </a:schemeClr>
                    </a:solidFill>
                  </a:tcPr>
                </a:tc>
              </a:tr>
              <a:tr h="1434242">
                <a:tc>
                  <a:txBody>
                    <a:bodyPr/>
                    <a:lstStyle/>
                    <a:p>
                      <a:pPr algn="ctr">
                        <a:buNone/>
                      </a:pPr>
                      <a:r>
                        <a:rPr lang="zh-CN" altLang="en-US" dirty="0">
                          <a:solidFill>
                            <a:schemeClr val="tx1"/>
                          </a:solidFill>
                        </a:rPr>
                        <a:t>陈子卿</a:t>
                      </a:r>
                      <a:endParaRPr lang="zh-CN" altLang="en-US" dirty="0">
                        <a:solidFill>
                          <a:schemeClr val="tx1"/>
                        </a:solidFill>
                      </a:endParaRPr>
                    </a:p>
                  </a:txBody>
                  <a:tcPr/>
                </a:tc>
                <a:tc>
                  <a:txBody>
                    <a:bodyPr/>
                    <a:lstStyle/>
                    <a:p>
                      <a:pPr marL="0" indent="0" algn="l">
                        <a:buFontTx/>
                        <a:buNone/>
                      </a:pPr>
                      <a:r>
                        <a:rPr lang="zh-CN" altLang="zh-CN" sz="1800" kern="1200" dirty="0">
                          <a:solidFill>
                            <a:schemeClr val="dk1"/>
                          </a:solidFill>
                          <a:effectLst/>
                          <a:latin typeface="+mn-lt"/>
                          <a:ea typeface="+mn-ea"/>
                          <a:cs typeface="+mn-cs"/>
                        </a:rPr>
                        <a:t>对项目认真负责</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能用最客观的眼光看待项目，真实记录每一个会议，对于项目中的任何疑问都能直接向项目经理咨询沟通，但频率过高与问题的质量较低。会去对过去总项目做的不足的地方进行完善。总体工作效率高，</a:t>
                      </a:r>
                      <a:r>
                        <a:rPr lang="en-US" altLang="en-US" sz="1800" kern="1200" dirty="0">
                          <a:solidFill>
                            <a:schemeClr val="dk1"/>
                          </a:solidFill>
                          <a:effectLst/>
                          <a:latin typeface="+mn-lt"/>
                          <a:ea typeface="+mn-ea"/>
                          <a:cs typeface="+mn-cs"/>
                        </a:rPr>
                        <a:t>能够快速处理云服务器中数据库的问题</a:t>
                      </a:r>
                      <a:r>
                        <a:rPr lang="zh-CN" altLang="zh-CN" sz="1800" kern="1200" dirty="0">
                          <a:solidFill>
                            <a:schemeClr val="dk1"/>
                          </a:solidFill>
                          <a:effectLst/>
                          <a:latin typeface="+mn-lt"/>
                          <a:ea typeface="+mn-ea"/>
                          <a:cs typeface="+mn-cs"/>
                        </a:rPr>
                        <a:t>。团队意识强</a:t>
                      </a:r>
                      <a:r>
                        <a:rPr lang="zh-CN" altLang="en-US" sz="1800" kern="1200" dirty="0">
                          <a:solidFill>
                            <a:schemeClr val="dk1"/>
                          </a:solidFill>
                          <a:effectLst/>
                          <a:latin typeface="+mn-lt"/>
                          <a:ea typeface="+mn-ea"/>
                          <a:cs typeface="+mn-cs"/>
                        </a:rPr>
                        <a:t>。</a:t>
                      </a:r>
                      <a:endParaRPr lang="zh-CN" altLang="en-US" sz="1400" b="0" dirty="0">
                        <a:solidFill>
                          <a:schemeClr val="tx1"/>
                        </a:solidFill>
                        <a:latin typeface="+mn-ea"/>
                        <a:ea typeface="+mn-ea"/>
                        <a:sym typeface="+mn-ea"/>
                      </a:endParaRPr>
                    </a:p>
                  </a:txBody>
                  <a:tcPr/>
                </a:tc>
              </a:tr>
              <a:tr h="1944194">
                <a:tc>
                  <a:txBody>
                    <a:bodyPr/>
                    <a:lstStyle/>
                    <a:p>
                      <a:pPr algn="ctr">
                        <a:buNone/>
                      </a:pPr>
                      <a:r>
                        <a:rPr lang="zh-CN" altLang="en-US" dirty="0">
                          <a:solidFill>
                            <a:schemeClr val="tx1"/>
                          </a:solidFill>
                        </a:rPr>
                        <a:t>蔡峰</a:t>
                      </a:r>
                      <a:endParaRPr lang="zh-CN" altLang="en-US" dirty="0">
                        <a:solidFill>
                          <a:schemeClr val="tx1"/>
                        </a:solidFill>
                      </a:endParaRPr>
                    </a:p>
                  </a:txBody>
                  <a:tcPr>
                    <a:solidFill>
                      <a:schemeClr val="accent1">
                        <a:lumMod val="40000"/>
                        <a:lumOff val="60000"/>
                      </a:schemeClr>
                    </a:solidFill>
                  </a:tcPr>
                </a:tc>
                <a:tc>
                  <a:txBody>
                    <a:bodyPr/>
                    <a:lstStyle/>
                    <a:p>
                      <a:pPr algn="ctr">
                        <a:buFontTx/>
                        <a:buNone/>
                      </a:pPr>
                      <a:r>
                        <a:rPr lang="zh-CN" altLang="zh-CN" sz="1800" kern="1200" dirty="0" smtClean="0">
                          <a:solidFill>
                            <a:schemeClr val="dk1"/>
                          </a:solidFill>
                          <a:effectLst/>
                          <a:latin typeface="+mn-lt"/>
                          <a:ea typeface="+mn-ea"/>
                          <a:cs typeface="+mn-cs"/>
                        </a:rPr>
                        <a:t>我们正规的配置管理员</a:t>
                      </a:r>
                      <a:r>
                        <a:rPr lang="en-US" altLang="zh-CN" sz="1800" kern="1200" dirty="0" smtClean="0">
                          <a:solidFill>
                            <a:schemeClr val="dk1"/>
                          </a:solidFill>
                          <a:effectLst/>
                          <a:latin typeface="+mn-lt"/>
                          <a:ea typeface="+mn-ea"/>
                          <a:cs typeface="+mn-cs"/>
                        </a:rPr>
                        <a:t>,</a:t>
                      </a:r>
                      <a:r>
                        <a:rPr lang="zh-CN" altLang="zh-CN" sz="1800" kern="1200" dirty="0" smtClean="0">
                          <a:solidFill>
                            <a:schemeClr val="dk1"/>
                          </a:solidFill>
                          <a:effectLst/>
                          <a:latin typeface="+mn-lt"/>
                          <a:ea typeface="+mn-ea"/>
                          <a:cs typeface="+mn-cs"/>
                        </a:rPr>
                        <a:t>如果让他用野路子凑合，他是不干的，也不会认真去干。总是会花大量时间去寻求最专业的做事方式，一旦上道，作品往往都是惊艳的。适合给足时间让他思考</a:t>
                      </a:r>
                      <a:r>
                        <a:rPr lang="en-US" altLang="zh-CN" sz="1800" kern="1200" dirty="0" smtClean="0">
                          <a:solidFill>
                            <a:schemeClr val="dk1"/>
                          </a:solidFill>
                          <a:effectLst/>
                          <a:latin typeface="+mn-lt"/>
                          <a:ea typeface="+mn-ea"/>
                          <a:cs typeface="+mn-cs"/>
                        </a:rPr>
                        <a:t>.</a:t>
                      </a:r>
                      <a:endParaRPr lang="zh-CN" altLang="en-US" dirty="0">
                        <a:solidFill>
                          <a:schemeClr val="tx1"/>
                        </a:solidFill>
                      </a:endParaRPr>
                    </a:p>
                  </a:txBody>
                  <a:tcPr>
                    <a:solidFill>
                      <a:schemeClr val="accent1">
                        <a:lumMod val="40000"/>
                        <a:lumOff val="60000"/>
                      </a:schemeClr>
                    </a:solidFill>
                  </a:tcPr>
                </a:tc>
              </a:tr>
            </a:tbl>
          </a:graphicData>
        </a:graphic>
      </p:graphicFrame>
    </p:spTree>
  </p:cSld>
  <p:clrMapOvr>
    <a:masterClrMapping/>
  </p:clrMapOvr>
  <p:transition spd="slow" advClick="0" advTm="0">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t>7</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en-US" altLang="en-US" sz="2665" dirty="0">
                <a:solidFill>
                  <a:srgbClr val="183A5D"/>
                </a:solidFill>
                <a:latin typeface="微软雅黑" panose="020B0503020204020204" pitchFamily="34" charset="-122"/>
                <a:ea typeface="微软雅黑" panose="020B0503020204020204" pitchFamily="34" charset="-122"/>
              </a:rPr>
              <a:t>绩效考评</a:t>
            </a:r>
            <a:endParaRPr lang="zh-CN"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1698170" y="779836"/>
          <a:ext cx="9392194" cy="4889444"/>
        </p:xfrm>
        <a:graphic>
          <a:graphicData uri="http://schemas.openxmlformats.org/drawingml/2006/table">
            <a:tbl>
              <a:tblPr>
                <a:tableStyleId>{5C22544A-7EE6-4342-B048-85BDC9FD1C3A}</a:tableStyleId>
              </a:tblPr>
              <a:tblGrid>
                <a:gridCol w="1340907"/>
                <a:gridCol w="1342076"/>
                <a:gridCol w="1342076"/>
                <a:gridCol w="1340907"/>
                <a:gridCol w="1342076"/>
                <a:gridCol w="1342076"/>
                <a:gridCol w="1342076"/>
              </a:tblGrid>
              <a:tr h="1222361">
                <a:tc>
                  <a:txBody>
                    <a:bodyPr/>
                    <a:lstStyle/>
                    <a:p>
                      <a:pPr>
                        <a:spcAft>
                          <a:spcPts val="0"/>
                        </a:spcAft>
                      </a:pPr>
                      <a:r>
                        <a:rPr lang="en-US" sz="2800" kern="100" dirty="0">
                          <a:effectLst/>
                        </a:rPr>
                        <a:t> </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工作态度</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工作量</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完成时间</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完成质量</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合作沟通</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zh-CN" sz="2800" kern="100">
                          <a:effectLst/>
                        </a:rPr>
                        <a:t>总计</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222361">
                <a:tc>
                  <a:txBody>
                    <a:bodyPr/>
                    <a:lstStyle/>
                    <a:p>
                      <a:pPr>
                        <a:spcAft>
                          <a:spcPts val="0"/>
                        </a:spcAft>
                      </a:pPr>
                      <a:r>
                        <a:rPr lang="en-US" altLang="en-US" sz="2800" kern="100" dirty="0">
                          <a:effectLst/>
                          <a:latin typeface="宋体" panose="02010600030101010101" pitchFamily="2" charset="-122"/>
                          <a:ea typeface="宋体" panose="02010600030101010101" pitchFamily="2" charset="-122"/>
                          <a:cs typeface="宋体" panose="02010600030101010101" pitchFamily="2" charset="-122"/>
                        </a:rPr>
                        <a:t>蔡峰</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smtClean="0">
                          <a:effectLst/>
                        </a:rPr>
                        <a:t>9</a:t>
                      </a:r>
                      <a:r>
                        <a:rPr lang="en-US" altLang="en-US" sz="2800" kern="100" dirty="0" smtClean="0">
                          <a:effectLst/>
                        </a:rPr>
                        <a:t>3</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smtClean="0">
                          <a:effectLst/>
                        </a:rPr>
                        <a:t>91</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97</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smtClean="0">
                          <a:effectLst/>
                        </a:rPr>
                        <a:t>9</a:t>
                      </a:r>
                      <a:r>
                        <a:rPr lang="en-US" altLang="en-US" sz="2800" kern="100" dirty="0" smtClean="0">
                          <a:effectLst/>
                        </a:rPr>
                        <a:t>2</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96</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a:t>
                      </a:r>
                      <a:r>
                        <a:rPr lang="en-US" altLang="en-US" sz="2800" kern="100" dirty="0">
                          <a:effectLst/>
                        </a:rPr>
                        <a:t>3.4</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222361">
                <a:tc>
                  <a:txBody>
                    <a:bodyPr/>
                    <a:lstStyle/>
                    <a:p>
                      <a:pPr>
                        <a:spcAft>
                          <a:spcPts val="0"/>
                        </a:spcAft>
                      </a:pPr>
                      <a:r>
                        <a:rPr lang="en-US" altLang="en-US" sz="2800" kern="100" dirty="0">
                          <a:effectLst/>
                          <a:latin typeface="宋体" panose="02010600030101010101" pitchFamily="2" charset="-122"/>
                          <a:ea typeface="宋体" panose="02010600030101010101" pitchFamily="2" charset="-122"/>
                          <a:cs typeface="宋体" panose="02010600030101010101" pitchFamily="2" charset="-122"/>
                        </a:rPr>
                        <a:t>陈子卿</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99</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95</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97</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99</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89</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a:effectLst/>
                        </a:rPr>
                        <a:t>95.8</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r h="1222361">
                <a:tc>
                  <a:txBody>
                    <a:bodyPr/>
                    <a:lstStyle/>
                    <a:p>
                      <a:pPr>
                        <a:spcAft>
                          <a:spcPts val="0"/>
                        </a:spcAft>
                      </a:pPr>
                      <a:r>
                        <a:rPr lang="en-US" altLang="en-US" sz="2800" kern="100" dirty="0">
                          <a:effectLst/>
                          <a:latin typeface="宋体" panose="02010600030101010101" pitchFamily="2" charset="-122"/>
                          <a:ea typeface="宋体" panose="02010600030101010101" pitchFamily="2" charset="-122"/>
                          <a:cs typeface="宋体" panose="02010600030101010101" pitchFamily="2" charset="-122"/>
                        </a:rPr>
                        <a:t>黄为波</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a:effectLst/>
                        </a:rPr>
                        <a:t>97</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a:effectLst/>
                        </a:rPr>
                        <a:t>95</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a:effectLst/>
                        </a:rPr>
                        <a:t>97</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a:effectLst/>
                        </a:rPr>
                        <a:t>99</a:t>
                      </a:r>
                      <a:endParaRPr lang="zh-CN" sz="2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95</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spcAft>
                          <a:spcPts val="0"/>
                        </a:spcAft>
                      </a:pPr>
                      <a:r>
                        <a:rPr lang="en-US" sz="2800" kern="100" dirty="0">
                          <a:effectLst/>
                        </a:rPr>
                        <a:t>96.6</a:t>
                      </a:r>
                      <a:endParaRPr lang="zh-CN" sz="2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r>
            </a:tbl>
          </a:graphicData>
        </a:graphic>
      </p:graphicFrame>
    </p:spTree>
  </p:cSld>
  <p:clrMapOvr>
    <a:masterClrMapping/>
  </p:clrMapOvr>
  <p:transition spd="slow" advClick="0" advTm="0">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t>7</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参考文献</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203700" y="160020"/>
            <a:ext cx="6968490" cy="6123940"/>
          </a:xfrm>
          <a:prstGeom prst="rect">
            <a:avLst/>
          </a:prstGeom>
          <a:noFill/>
        </p:spPr>
        <p:txBody>
          <a:bodyPr wrap="square" rtlCol="0" anchor="t">
            <a:spAutoFit/>
          </a:bodyPr>
          <a:lstStyle/>
          <a:p>
            <a:pPr indent="266700"/>
            <a:r>
              <a:rPr lang="en-US" altLang="zh-CN" sz="2800" kern="100" dirty="0">
                <a:latin typeface="Calibri" panose="020F0502020204030204" charset="0"/>
                <a:cs typeface="Times New Roman" panose="02020603050405020304" pitchFamily="18" charset="0"/>
                <a:sym typeface="+mn-ea"/>
              </a:rPr>
              <a:t>[1] </a:t>
            </a:r>
            <a:r>
              <a:rPr lang="zh-CN" altLang="zh-CN" sz="2800" kern="100" dirty="0">
                <a:latin typeface="Calibri" panose="020F0502020204030204" charset="0"/>
                <a:cs typeface="Times New Roman" panose="02020603050405020304" pitchFamily="18" charset="0"/>
                <a:sym typeface="+mn-ea"/>
              </a:rPr>
              <a:t>项目管理知识体系指南（</a:t>
            </a:r>
            <a:r>
              <a:rPr lang="en-US" altLang="zh-CN" sz="2800" kern="100" dirty="0">
                <a:latin typeface="Calibri" panose="020F0502020204030204" charset="0"/>
                <a:cs typeface="Times New Roman" panose="02020603050405020304" pitchFamily="18" charset="0"/>
                <a:sym typeface="+mn-ea"/>
              </a:rPr>
              <a:t>PMBOK </a:t>
            </a:r>
            <a:r>
              <a:rPr lang="zh-CN" altLang="zh-CN" sz="2800" kern="100" dirty="0">
                <a:latin typeface="Calibri" panose="020F0502020204030204" charset="0"/>
                <a:cs typeface="Times New Roman" panose="02020603050405020304" pitchFamily="18" charset="0"/>
                <a:sym typeface="+mn-ea"/>
              </a:rPr>
              <a:t>指南</a:t>
            </a:r>
            <a:r>
              <a:rPr lang="en-US" altLang="zh-CN" sz="2800" kern="100" dirty="0">
                <a:latin typeface="Calibri" panose="020F0502020204030204" charset="0"/>
                <a:cs typeface="Times New Roman" panose="02020603050405020304" pitchFamily="18" charset="0"/>
                <a:sym typeface="+mn-ea"/>
              </a:rPr>
              <a:t>)/</a:t>
            </a:r>
            <a:r>
              <a:rPr lang="zh-CN" altLang="zh-CN" sz="2800" kern="100" dirty="0">
                <a:latin typeface="Calibri" panose="020F0502020204030204" charset="0"/>
                <a:cs typeface="Times New Roman" panose="02020603050405020304" pitchFamily="18" charset="0"/>
                <a:sym typeface="+mn-ea"/>
              </a:rPr>
              <a:t>项目管理协会</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[2] SE2018</a:t>
            </a:r>
            <a:r>
              <a:rPr lang="zh-CN" altLang="zh-CN" sz="2800" kern="100" dirty="0">
                <a:latin typeface="Calibri" panose="020F0502020204030204" charset="0"/>
                <a:cs typeface="Times New Roman" panose="02020603050405020304" pitchFamily="18" charset="0"/>
                <a:sym typeface="+mn-ea"/>
              </a:rPr>
              <a:t>春</a:t>
            </a:r>
            <a:r>
              <a:rPr lang="en-US" altLang="zh-CN" sz="2800" kern="100" dirty="0">
                <a:latin typeface="Calibri" panose="020F0502020204030204" charset="0"/>
                <a:cs typeface="Times New Roman" panose="02020603050405020304" pitchFamily="18" charset="0"/>
                <a:sym typeface="+mn-ea"/>
              </a:rPr>
              <a:t>-G17-</a:t>
            </a:r>
            <a:r>
              <a:rPr lang="zh-CN" altLang="zh-CN" sz="2800" kern="100" dirty="0">
                <a:latin typeface="Calibri" panose="020F0502020204030204" charset="0"/>
                <a:cs typeface="Times New Roman" panose="02020603050405020304" pitchFamily="18" charset="0"/>
                <a:sym typeface="+mn-ea"/>
              </a:rPr>
              <a:t>项目计划甘特图</a:t>
            </a:r>
            <a:r>
              <a:rPr lang="en-US" altLang="zh-CN" sz="2800" kern="100" dirty="0">
                <a:latin typeface="Calibri" panose="020F0502020204030204" charset="0"/>
                <a:cs typeface="Times New Roman" panose="02020603050405020304" pitchFamily="18" charset="0"/>
                <a:sym typeface="+mn-ea"/>
              </a:rPr>
              <a:t> SE2018</a:t>
            </a:r>
            <a:r>
              <a:rPr lang="zh-CN" altLang="zh-CN" sz="2800" kern="100" dirty="0">
                <a:latin typeface="Calibri" panose="020F0502020204030204" charset="0"/>
                <a:cs typeface="Times New Roman" panose="02020603050405020304" pitchFamily="18" charset="0"/>
                <a:sym typeface="+mn-ea"/>
              </a:rPr>
              <a:t>春</a:t>
            </a:r>
            <a:r>
              <a:rPr lang="en-US" altLang="zh-CN" sz="2800" kern="100" dirty="0">
                <a:latin typeface="Calibri" panose="020F0502020204030204" charset="0"/>
                <a:cs typeface="Times New Roman" panose="02020603050405020304" pitchFamily="18" charset="0"/>
                <a:sym typeface="+mn-ea"/>
              </a:rPr>
              <a:t>-G17 </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[3] </a:t>
            </a:r>
            <a:r>
              <a:rPr lang="zh-CN" altLang="zh-CN" sz="2800" kern="100" dirty="0">
                <a:latin typeface="Calibri" panose="020F0502020204030204" charset="0"/>
                <a:cs typeface="Times New Roman" panose="02020603050405020304" pitchFamily="18" charset="0"/>
                <a:sym typeface="+mn-ea"/>
              </a:rPr>
              <a:t>张海藩</a:t>
            </a:r>
            <a:r>
              <a:rPr lang="en-US" altLang="zh-CN" sz="2800" kern="100" dirty="0">
                <a:latin typeface="Calibri" panose="020F0502020204030204" charset="0"/>
                <a:cs typeface="Times New Roman" panose="02020603050405020304" pitchFamily="18" charset="0"/>
                <a:sym typeface="+mn-ea"/>
              </a:rPr>
              <a:t>,</a:t>
            </a:r>
            <a:r>
              <a:rPr lang="zh-CN" altLang="zh-CN" sz="2800" kern="100" dirty="0">
                <a:latin typeface="Calibri" panose="020F0502020204030204" charset="0"/>
                <a:cs typeface="Times New Roman" panose="02020603050405020304" pitchFamily="18" charset="0"/>
                <a:sym typeface="+mn-ea"/>
              </a:rPr>
              <a:t>牟永敏</a:t>
            </a:r>
            <a:r>
              <a:rPr lang="en-US" altLang="zh-CN" sz="2800" kern="100" dirty="0">
                <a:latin typeface="Calibri" panose="020F0502020204030204" charset="0"/>
                <a:cs typeface="Times New Roman" panose="02020603050405020304" pitchFamily="18" charset="0"/>
                <a:sym typeface="+mn-ea"/>
              </a:rPr>
              <a:t>.</a:t>
            </a:r>
            <a:r>
              <a:rPr lang="zh-CN" altLang="zh-CN" sz="2800" kern="100" dirty="0">
                <a:latin typeface="Calibri" panose="020F0502020204030204" charset="0"/>
                <a:cs typeface="Times New Roman" panose="02020603050405020304" pitchFamily="18" charset="0"/>
                <a:sym typeface="+mn-ea"/>
              </a:rPr>
              <a:t>软件工程导论（第六版） </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[4] </a:t>
            </a:r>
            <a:r>
              <a:rPr lang="zh-CN" altLang="zh-CN" sz="2800" kern="100" dirty="0">
                <a:latin typeface="Calibri" panose="020F0502020204030204" charset="0"/>
                <a:cs typeface="Times New Roman" panose="02020603050405020304" pitchFamily="18" charset="0"/>
                <a:sym typeface="+mn-ea"/>
              </a:rPr>
              <a:t>《</a:t>
            </a:r>
            <a:r>
              <a:rPr lang="en-US" altLang="zh-CN" sz="2800" kern="100" dirty="0">
                <a:latin typeface="Calibri" panose="020F0502020204030204" charset="0"/>
                <a:cs typeface="Times New Roman" panose="02020603050405020304" pitchFamily="18" charset="0"/>
                <a:sym typeface="+mn-ea"/>
              </a:rPr>
              <a:t>GB8567</a:t>
            </a:r>
            <a:r>
              <a:rPr lang="zh-CN" altLang="zh-CN" sz="2800" kern="100" dirty="0">
                <a:latin typeface="Calibri" panose="020F0502020204030204" charset="0"/>
                <a:cs typeface="Times New Roman" panose="02020603050405020304" pitchFamily="18" charset="0"/>
                <a:sym typeface="+mn-ea"/>
              </a:rPr>
              <a:t>－</a:t>
            </a:r>
            <a:r>
              <a:rPr lang="en-US" altLang="zh-CN" sz="2800" kern="100" dirty="0">
                <a:latin typeface="Calibri" panose="020F0502020204030204" charset="0"/>
                <a:cs typeface="Times New Roman" panose="02020603050405020304" pitchFamily="18" charset="0"/>
                <a:sym typeface="+mn-ea"/>
              </a:rPr>
              <a:t>88</a:t>
            </a:r>
            <a:r>
              <a:rPr lang="zh-CN" altLang="zh-CN" sz="2800" kern="100" dirty="0">
                <a:latin typeface="Calibri" panose="020F0502020204030204" charset="0"/>
                <a:cs typeface="Times New Roman" panose="02020603050405020304" pitchFamily="18" charset="0"/>
                <a:sym typeface="+mn-ea"/>
              </a:rPr>
              <a:t>计算机软件产品开发文件编制指南》</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[5]</a:t>
            </a:r>
            <a:r>
              <a:rPr lang="zh-CN" altLang="zh-CN" sz="2800" kern="100" dirty="0">
                <a:latin typeface="Calibri" panose="020F0502020204030204" charset="0"/>
                <a:cs typeface="Times New Roman" panose="02020603050405020304" pitchFamily="18" charset="0"/>
                <a:sym typeface="+mn-ea"/>
              </a:rPr>
              <a:t>《软件工程导论学习辅导》（第六版） 张海藩、牟永敏编著 清华大学出版社</a:t>
            </a:r>
            <a:r>
              <a:rPr lang="en-US" altLang="zh-CN" sz="2800" kern="100" dirty="0">
                <a:latin typeface="Calibri" panose="020F0502020204030204" charset="0"/>
                <a:cs typeface="Times New Roman" panose="02020603050405020304" pitchFamily="18" charset="0"/>
                <a:sym typeface="+mn-ea"/>
              </a:rPr>
              <a:t>2013</a:t>
            </a:r>
            <a:r>
              <a:rPr lang="zh-CN" altLang="zh-CN" sz="2800" kern="100" dirty="0">
                <a:latin typeface="Calibri" panose="020F0502020204030204" charset="0"/>
                <a:cs typeface="Times New Roman" panose="02020603050405020304" pitchFamily="18" charset="0"/>
                <a:sym typeface="+mn-ea"/>
              </a:rPr>
              <a:t>年</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[6] SE2018</a:t>
            </a:r>
            <a:r>
              <a:rPr lang="zh-CN" altLang="zh-CN" sz="2800" kern="100" dirty="0">
                <a:latin typeface="Calibri" panose="020F0502020204030204" charset="0"/>
                <a:cs typeface="Times New Roman" panose="02020603050405020304" pitchFamily="18" charset="0"/>
                <a:sym typeface="+mn-ea"/>
              </a:rPr>
              <a:t>春</a:t>
            </a:r>
            <a:r>
              <a:rPr lang="en-US" altLang="zh-CN" sz="2800" kern="100" dirty="0">
                <a:latin typeface="Calibri" panose="020F0502020204030204" charset="0"/>
                <a:cs typeface="Times New Roman" panose="02020603050405020304" pitchFamily="18" charset="0"/>
                <a:sym typeface="+mn-ea"/>
              </a:rPr>
              <a:t>-G17-</a:t>
            </a:r>
            <a:r>
              <a:rPr lang="zh-CN" altLang="zh-CN" sz="2800" kern="100" dirty="0">
                <a:latin typeface="Calibri" panose="020F0502020204030204" charset="0"/>
                <a:cs typeface="Times New Roman" panose="02020603050405020304" pitchFamily="18" charset="0"/>
                <a:sym typeface="+mn-ea"/>
              </a:rPr>
              <a:t>文档编写规范</a:t>
            </a:r>
            <a:r>
              <a:rPr lang="en-US" altLang="zh-CN" sz="2800" kern="100" dirty="0">
                <a:latin typeface="Calibri" panose="020F0502020204030204" charset="0"/>
                <a:cs typeface="Times New Roman" panose="02020603050405020304" pitchFamily="18" charset="0"/>
                <a:sym typeface="+mn-ea"/>
              </a:rPr>
              <a:t>.</a:t>
            </a:r>
            <a:r>
              <a:rPr lang="en-US" altLang="zh-CN" sz="2800" kern="100" dirty="0" err="1">
                <a:latin typeface="Calibri" panose="020F0502020204030204" charset="0"/>
                <a:cs typeface="Times New Roman" panose="02020603050405020304" pitchFamily="18" charset="0"/>
                <a:sym typeface="+mn-ea"/>
              </a:rPr>
              <a:t>docx</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[7] </a:t>
            </a:r>
            <a:r>
              <a:rPr lang="zh-CN" altLang="zh-CN" sz="2800" kern="100" dirty="0">
                <a:latin typeface="Calibri" panose="020F0502020204030204" charset="0"/>
                <a:cs typeface="Times New Roman" panose="02020603050405020304" pitchFamily="18" charset="0"/>
                <a:sym typeface="+mn-ea"/>
              </a:rPr>
              <a:t>软件工程基础：首页及课程介绍</a:t>
            </a:r>
            <a:r>
              <a:rPr lang="en-US" altLang="zh-CN" sz="2800" kern="100" dirty="0">
                <a:latin typeface="Calibri" panose="020F0502020204030204" charset="0"/>
                <a:cs typeface="Times New Roman" panose="02020603050405020304" pitchFamily="18" charset="0"/>
                <a:sym typeface="+mn-ea"/>
              </a:rPr>
              <a:t>.</a:t>
            </a:r>
            <a:r>
              <a:rPr lang="en-US" altLang="zh-CN" sz="2800" kern="100" dirty="0" err="1">
                <a:latin typeface="Calibri" panose="020F0502020204030204" charset="0"/>
                <a:cs typeface="Times New Roman" panose="02020603050405020304" pitchFamily="18" charset="0"/>
                <a:sym typeface="+mn-ea"/>
              </a:rPr>
              <a:t>ppt</a:t>
            </a:r>
            <a:endParaRPr lang="zh-CN" altLang="zh-CN" sz="2800" kern="100" dirty="0">
              <a:latin typeface="Calibri" panose="020F0502020204030204" charset="0"/>
              <a:cs typeface="Times New Roman" panose="02020603050405020304" pitchFamily="18" charset="0"/>
            </a:endParaRPr>
          </a:p>
          <a:p>
            <a:pPr indent="266700"/>
            <a:r>
              <a:rPr lang="en-US" altLang="zh-CN" sz="2800" kern="100" dirty="0">
                <a:latin typeface="Calibri" panose="020F0502020204030204" charset="0"/>
                <a:cs typeface="Times New Roman" panose="02020603050405020304" pitchFamily="18" charset="0"/>
                <a:sym typeface="+mn-ea"/>
              </a:rPr>
              <a:t>[8]</a:t>
            </a:r>
            <a:r>
              <a:rPr lang="zh-CN" altLang="zh-CN" sz="2800" kern="100" dirty="0">
                <a:latin typeface="Calibri" panose="020F0502020204030204" charset="0"/>
                <a:cs typeface="Times New Roman" panose="02020603050405020304" pitchFamily="18" charset="0"/>
                <a:sym typeface="+mn-ea"/>
              </a:rPr>
              <a:t>《软件开发的过程与管理》作者：张湘辉 清华大学出版社</a:t>
            </a:r>
            <a:r>
              <a:rPr lang="en-US" altLang="zh-CN" sz="2800" kern="100" dirty="0">
                <a:latin typeface="Calibri" panose="020F0502020204030204" charset="0"/>
                <a:cs typeface="Times New Roman" panose="02020603050405020304" pitchFamily="18" charset="0"/>
                <a:sym typeface="+mn-ea"/>
              </a:rPr>
              <a:t> 2005</a:t>
            </a:r>
            <a:r>
              <a:rPr lang="zh-CN" altLang="zh-CN" sz="2800" kern="100" dirty="0">
                <a:latin typeface="Calibri" panose="020F0502020204030204" charset="0"/>
                <a:cs typeface="Times New Roman" panose="02020603050405020304" pitchFamily="18" charset="0"/>
                <a:sym typeface="+mn-ea"/>
              </a:rPr>
              <a:t>年</a:t>
            </a:r>
            <a:endParaRPr lang="zh-CN" altLang="en-US" sz="2800" dirty="0"/>
          </a:p>
        </p:txBody>
      </p:sp>
    </p:spTree>
  </p:cSld>
  <p:clrMapOvr>
    <a:masterClrMapping/>
  </p:clrMapOvr>
  <p:transition spd="slow" advClick="0" advTm="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61665"/>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相关文档</a:t>
            </a:r>
            <a:r>
              <a:rPr lang="en-US" altLang="zh-CN" sz="2400" dirty="0">
                <a:solidFill>
                  <a:srgbClr val="183A5D"/>
                </a:solidFill>
                <a:latin typeface="微软雅黑" panose="020B0503020204020204" pitchFamily="34" charset="-122"/>
                <a:ea typeface="微软雅黑" panose="020B0503020204020204" pitchFamily="34" charset="-122"/>
              </a:rPr>
              <a:t>——《SE2018</a:t>
            </a:r>
            <a:r>
              <a:rPr lang="zh-CN" altLang="en-US" sz="2400" dirty="0">
                <a:solidFill>
                  <a:srgbClr val="183A5D"/>
                </a:solidFill>
                <a:latin typeface="微软雅黑" panose="020B0503020204020204" pitchFamily="34" charset="-122"/>
                <a:ea typeface="微软雅黑" panose="020B0503020204020204" pitchFamily="34" charset="-122"/>
              </a:rPr>
              <a:t>春</a:t>
            </a:r>
            <a:r>
              <a:rPr lang="en-US" altLang="zh-CN" sz="2400" dirty="0">
                <a:solidFill>
                  <a:srgbClr val="183A5D"/>
                </a:solidFill>
                <a:latin typeface="微软雅黑" panose="020B0503020204020204" pitchFamily="34" charset="-122"/>
                <a:ea typeface="微软雅黑" panose="020B0503020204020204" pitchFamily="34" charset="-122"/>
              </a:rPr>
              <a:t>-G17-</a:t>
            </a:r>
            <a:r>
              <a:rPr lang="zh-CN" altLang="en-US" sz="2400" dirty="0">
                <a:solidFill>
                  <a:srgbClr val="183A5D"/>
                </a:solidFill>
                <a:latin typeface="微软雅黑" panose="020B0503020204020204" pitchFamily="34" charset="-122"/>
                <a:ea typeface="微软雅黑" panose="020B0503020204020204" pitchFamily="34" charset="-122"/>
              </a:rPr>
              <a:t>项目计划</a:t>
            </a:r>
            <a:r>
              <a:rPr lang="en-US" altLang="zh-CN" sz="2400" dirty="0" smtClean="0">
                <a:solidFill>
                  <a:srgbClr val="183A5D"/>
                </a:solidFill>
                <a:latin typeface="微软雅黑" panose="020B0503020204020204" pitchFamily="34" charset="-122"/>
                <a:ea typeface="微软雅黑" panose="020B0503020204020204" pitchFamily="34" charset="-122"/>
              </a:rPr>
              <a:t>》</a:t>
            </a:r>
            <a:endParaRPr lang="zh-CN" sz="2400" dirty="0">
              <a:solidFill>
                <a:srgbClr val="183A5D"/>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9231" y="802493"/>
            <a:ext cx="4891942" cy="567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9764" y="802494"/>
            <a:ext cx="5629429" cy="567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项目计划甘特图</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sz="2000" dirty="0">
              <a:solidFill>
                <a:srgbClr val="183A5D"/>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067" y="1046283"/>
            <a:ext cx="6123089" cy="5192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775" y="1274883"/>
            <a:ext cx="5644147" cy="4735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相关文档</a:t>
            </a:r>
            <a:r>
              <a:rPr lang="en-US" altLang="zh-CN" sz="2000" dirty="0">
                <a:solidFill>
                  <a:srgbClr val="183A5D"/>
                </a:solidFill>
                <a:latin typeface="微软雅黑" panose="020B0503020204020204" pitchFamily="34" charset="-122"/>
                <a:ea typeface="微软雅黑" panose="020B0503020204020204" pitchFamily="34" charset="-122"/>
              </a:rPr>
              <a:t>——《SE2018</a:t>
            </a:r>
            <a:r>
              <a:rPr lang="zh-CN" altLang="en-US" sz="2000" dirty="0">
                <a:solidFill>
                  <a:srgbClr val="183A5D"/>
                </a:solidFill>
                <a:latin typeface="微软雅黑" panose="020B0503020204020204" pitchFamily="34" charset="-122"/>
                <a:ea typeface="微软雅黑" panose="020B0503020204020204" pitchFamily="34" charset="-122"/>
              </a:rPr>
              <a:t>春</a:t>
            </a:r>
            <a:r>
              <a:rPr lang="en-US" altLang="zh-CN" sz="2000" dirty="0">
                <a:solidFill>
                  <a:srgbClr val="183A5D"/>
                </a:solidFill>
                <a:latin typeface="微软雅黑" panose="020B0503020204020204" pitchFamily="34" charset="-122"/>
                <a:ea typeface="微软雅黑" panose="020B0503020204020204" pitchFamily="34" charset="-122"/>
              </a:rPr>
              <a:t>-G17-</a:t>
            </a:r>
            <a:r>
              <a:rPr lang="zh-CN" altLang="en-US" sz="2000" dirty="0">
                <a:solidFill>
                  <a:srgbClr val="183A5D"/>
                </a:solidFill>
                <a:latin typeface="微软雅黑" panose="020B0503020204020204" pitchFamily="34" charset="-122"/>
                <a:ea typeface="微软雅黑" panose="020B0503020204020204" pitchFamily="34" charset="-122"/>
              </a:rPr>
              <a:t>可行性分析报告</a:t>
            </a:r>
            <a:r>
              <a:rPr lang="en-US" altLang="zh-CN" sz="2000" dirty="0" smtClean="0">
                <a:solidFill>
                  <a:srgbClr val="183A5D"/>
                </a:solidFill>
                <a:latin typeface="微软雅黑" panose="020B0503020204020204" pitchFamily="34" charset="-122"/>
                <a:ea typeface="微软雅黑" panose="020B0503020204020204" pitchFamily="34" charset="-122"/>
              </a:rPr>
              <a:t>》</a:t>
            </a:r>
            <a:endParaRPr lang="zh-CN" sz="2000" dirty="0">
              <a:solidFill>
                <a:srgbClr val="183A5D"/>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06308" y="658613"/>
            <a:ext cx="5159009" cy="5993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67" y="661471"/>
            <a:ext cx="5370425" cy="3069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287" y="3578721"/>
            <a:ext cx="4770706" cy="3262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9067" y="1171"/>
            <a:ext cx="1608117" cy="13542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9067" y="255084"/>
            <a:ext cx="1608117" cy="406261"/>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en-US" sz="2400" dirty="0"/>
          </a:p>
        </p:txBody>
      </p:sp>
      <p:sp>
        <p:nvSpPr>
          <p:cNvPr id="4" name="文本框 3"/>
          <p:cNvSpPr txBox="1"/>
          <p:nvPr/>
        </p:nvSpPr>
        <p:spPr>
          <a:xfrm>
            <a:off x="2207741" y="159821"/>
            <a:ext cx="6051597"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相关文档</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界面原型</a:t>
            </a:r>
            <a:endParaRPr lang="zh-CN" sz="2665" dirty="0">
              <a:solidFill>
                <a:srgbClr val="183A5D"/>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325" y="661345"/>
            <a:ext cx="3352800" cy="597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645" y="661470"/>
            <a:ext cx="3209925" cy="5972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584" y="661471"/>
            <a:ext cx="3438525" cy="601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advClick="0" advTm="0">
    <p:wipe/>
  </p:transition>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2682</Words>
  <Application>WPS 演示</Application>
  <PresentationFormat>自定义</PresentationFormat>
  <Paragraphs>521</Paragraphs>
  <Slides>53</Slides>
  <Notes>5</Notes>
  <HiddenSlides>0</HiddenSlides>
  <MMClips>1</MMClips>
  <ScaleCrop>false</ScaleCrop>
  <HeadingPairs>
    <vt:vector size="8" baseType="variant">
      <vt:variant>
        <vt:lpstr>已用的字体</vt:lpstr>
      </vt:variant>
      <vt:variant>
        <vt:i4>16</vt:i4>
      </vt:variant>
      <vt:variant>
        <vt:lpstr>主题</vt:lpstr>
      </vt:variant>
      <vt:variant>
        <vt:i4>6</vt:i4>
      </vt:variant>
      <vt:variant>
        <vt:lpstr>嵌入 OLE 服务器</vt:lpstr>
      </vt:variant>
      <vt:variant>
        <vt:i4>3</vt:i4>
      </vt:variant>
      <vt:variant>
        <vt:lpstr>幻灯片标题</vt:lpstr>
      </vt:variant>
      <vt:variant>
        <vt:i4>53</vt:i4>
      </vt:variant>
    </vt:vector>
  </HeadingPairs>
  <TitlesOfParts>
    <vt:vector size="78" baseType="lpstr">
      <vt:lpstr>Arial</vt:lpstr>
      <vt:lpstr>宋体</vt:lpstr>
      <vt:lpstr>Wingdings</vt:lpstr>
      <vt:lpstr>微软雅黑</vt:lpstr>
      <vt:lpstr>+中文标题</vt:lpstr>
      <vt:lpstr>Times New Roman</vt:lpstr>
      <vt:lpstr>Calibri</vt:lpstr>
      <vt:lpstr>RomanS</vt:lpstr>
      <vt:lpstr>Arial Unicode MS</vt:lpstr>
      <vt:lpstr>Calibri Light</vt:lpstr>
      <vt:lpstr>华文琥珀</vt:lpstr>
      <vt:lpstr>华文宋体</vt:lpstr>
      <vt:lpstr>华文细黑</vt:lpstr>
      <vt:lpstr>华文隶书</vt:lpstr>
      <vt:lpstr>幼圆</vt:lpstr>
      <vt:lpstr>华文行楷</vt:lpstr>
      <vt:lpstr>Office 主题</vt:lpstr>
      <vt:lpstr>1_Office 主题</vt:lpstr>
      <vt:lpstr>2_Office 主题</vt:lpstr>
      <vt:lpstr>3_Office 主题</vt:lpstr>
      <vt:lpstr>4_Office 主题</vt:lpstr>
      <vt:lpstr>5_Office 主题</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hasee</dc:creator>
  <cp:lastModifiedBy>渡</cp:lastModifiedBy>
  <cp:revision>52</cp:revision>
  <dcterms:created xsi:type="dcterms:W3CDTF">2018-05-16T09:34:00Z</dcterms:created>
  <dcterms:modified xsi:type="dcterms:W3CDTF">2018-06-27T03:53:20Z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